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39.jpg" ContentType="image/unknown"/>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5" r:id="rId6"/>
    <p:sldId id="293" r:id="rId7"/>
    <p:sldId id="294" r:id="rId8"/>
    <p:sldId id="296" r:id="rId9"/>
    <p:sldId id="257" r:id="rId10"/>
    <p:sldId id="258" r:id="rId11"/>
    <p:sldId id="260" r:id="rId12"/>
    <p:sldId id="261" r:id="rId13"/>
    <p:sldId id="262" r:id="rId14"/>
    <p:sldId id="264" r:id="rId15"/>
    <p:sldId id="265" r:id="rId16"/>
    <p:sldId id="266" r:id="rId17"/>
    <p:sldId id="267" r:id="rId18"/>
    <p:sldId id="268" r:id="rId19"/>
    <p:sldId id="269" r:id="rId20"/>
    <p:sldId id="270" r:id="rId21"/>
    <p:sldId id="273" r:id="rId22"/>
    <p:sldId id="274" r:id="rId23"/>
    <p:sldId id="271" r:id="rId24"/>
    <p:sldId id="275" r:id="rId25"/>
    <p:sldId id="276" r:id="rId26"/>
    <p:sldId id="279" r:id="rId27"/>
    <p:sldId id="280" r:id="rId28"/>
    <p:sldId id="281" r:id="rId29"/>
    <p:sldId id="282" r:id="rId30"/>
    <p:sldId id="284" r:id="rId31"/>
    <p:sldId id="287" r:id="rId32"/>
    <p:sldId id="286" r:id="rId33"/>
    <p:sldId id="288" r:id="rId34"/>
    <p:sldId id="289" r:id="rId35"/>
    <p:sldId id="297" r:id="rId36"/>
    <p:sldId id="298" r:id="rId37"/>
    <p:sldId id="299" r:id="rId38"/>
    <p:sldId id="307" r:id="rId39"/>
    <p:sldId id="306" r:id="rId40"/>
    <p:sldId id="308" r:id="rId41"/>
    <p:sldId id="303" r:id="rId42"/>
    <p:sldId id="309" r:id="rId43"/>
    <p:sldId id="311" r:id="rId44"/>
    <p:sldId id="312" r:id="rId45"/>
    <p:sldId id="313" r:id="rId46"/>
    <p:sldId id="314" r:id="rId47"/>
    <p:sldId id="315" r:id="rId48"/>
    <p:sldId id="31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9F4EF-115C-457E-A6A1-03A86F0946ED}" v="39" dt="2022-10-27T07:04:5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sz="2400" b="0" dirty="0">
                <a:latin typeface="Barlow"/>
              </a:rPr>
              <a:t>Cumulative Lines of Code</a:t>
            </a:r>
            <a:r>
              <a:rPr lang="en-CA" sz="2400" b="0" baseline="0" dirty="0">
                <a:latin typeface="Barlow"/>
              </a:rPr>
              <a:t> Comparison</a:t>
            </a:r>
            <a:endParaRPr lang="en-CA" sz="2400" b="0" dirty="0">
              <a:latin typeface="Barlow"/>
            </a:endParaRPr>
          </a:p>
        </c:rich>
      </c:tx>
      <c:layout>
        <c:manualLayout>
          <c:xMode val="edge"/>
          <c:yMode val="edge"/>
          <c:x val="0.21755590223608948"/>
          <c:y val="1.75118549742630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scikit-learn</c:v>
                </c:pt>
              </c:strCache>
            </c:strRef>
          </c:tx>
          <c:spPr>
            <a:ln w="28575" cap="rnd">
              <a:solidFill>
                <a:schemeClr val="accent3"/>
              </a:solidFill>
              <a:round/>
            </a:ln>
            <a:effectLst/>
          </c:spPr>
          <c:marker>
            <c:symbol val="circle"/>
            <c:size val="5"/>
            <c:spPr>
              <a:solidFill>
                <a:schemeClr val="accent1"/>
              </a:solidFill>
              <a:ln w="9525">
                <a:solidFill>
                  <a:schemeClr val="accent1"/>
                </a:solidFill>
              </a:ln>
              <a:effectLst/>
            </c:spPr>
          </c:marker>
          <c:cat>
            <c:strRef>
              <c:f>Sheet1!$A$2:$A$5</c:f>
              <c:strCache>
                <c:ptCount val="4"/>
                <c:pt idx="0">
                  <c:v>Data Preparation</c:v>
                </c:pt>
                <c:pt idx="1">
                  <c:v>Model Training</c:v>
                </c:pt>
                <c:pt idx="2">
                  <c:v>Model Selection</c:v>
                </c:pt>
                <c:pt idx="3">
                  <c:v>Model Evaluation</c:v>
                </c:pt>
              </c:strCache>
            </c:strRef>
          </c:cat>
          <c:val>
            <c:numRef>
              <c:f>Sheet1!$B$2:$B$5</c:f>
              <c:numCache>
                <c:formatCode>General</c:formatCode>
                <c:ptCount val="4"/>
                <c:pt idx="0">
                  <c:v>89</c:v>
                </c:pt>
                <c:pt idx="1">
                  <c:v>138</c:v>
                </c:pt>
                <c:pt idx="2">
                  <c:v>162</c:v>
                </c:pt>
                <c:pt idx="3">
                  <c:v>170</c:v>
                </c:pt>
              </c:numCache>
            </c:numRef>
          </c:val>
          <c:smooth val="0"/>
          <c:extLst>
            <c:ext xmlns:c16="http://schemas.microsoft.com/office/drawing/2014/chart" uri="{C3380CC4-5D6E-409C-BE32-E72D297353CC}">
              <c16:uniqueId val="{00000000-4B1F-4494-8250-B7354E9C4242}"/>
            </c:ext>
          </c:extLst>
        </c:ser>
        <c:ser>
          <c:idx val="1"/>
          <c:order val="1"/>
          <c:tx>
            <c:strRef>
              <c:f>Sheet1!$C$1</c:f>
              <c:strCache>
                <c:ptCount val="1"/>
                <c:pt idx="0">
                  <c:v>PyCaret</c:v>
                </c:pt>
              </c:strCache>
            </c:strRef>
          </c:tx>
          <c:spPr>
            <a:ln w="28575" cap="rnd">
              <a:solidFill>
                <a:schemeClr val="accent5"/>
              </a:solidFill>
              <a:round/>
            </a:ln>
            <a:effectLst/>
          </c:spPr>
          <c:marker>
            <c:symbol val="circle"/>
            <c:size val="5"/>
            <c:spPr>
              <a:solidFill>
                <a:schemeClr val="accent2"/>
              </a:solidFill>
              <a:ln w="9525">
                <a:solidFill>
                  <a:schemeClr val="accent2"/>
                </a:solidFill>
              </a:ln>
              <a:effectLst/>
            </c:spPr>
          </c:marker>
          <c:cat>
            <c:strRef>
              <c:f>Sheet1!$A$2:$A$5</c:f>
              <c:strCache>
                <c:ptCount val="4"/>
                <c:pt idx="0">
                  <c:v>Data Preparation</c:v>
                </c:pt>
                <c:pt idx="1">
                  <c:v>Model Training</c:v>
                </c:pt>
                <c:pt idx="2">
                  <c:v>Model Selection</c:v>
                </c:pt>
                <c:pt idx="3">
                  <c:v>Model Evaluation</c:v>
                </c:pt>
              </c:strCache>
            </c:strRef>
          </c:cat>
          <c:val>
            <c:numRef>
              <c:f>Sheet1!$C$2:$C$5</c:f>
              <c:numCache>
                <c:formatCode>General</c:formatCode>
                <c:ptCount val="4"/>
                <c:pt idx="0">
                  <c:v>9</c:v>
                </c:pt>
                <c:pt idx="1">
                  <c:v>19</c:v>
                </c:pt>
                <c:pt idx="2">
                  <c:v>22</c:v>
                </c:pt>
                <c:pt idx="3">
                  <c:v>23</c:v>
                </c:pt>
              </c:numCache>
            </c:numRef>
          </c:val>
          <c:smooth val="0"/>
          <c:extLst>
            <c:ext xmlns:c16="http://schemas.microsoft.com/office/drawing/2014/chart" uri="{C3380CC4-5D6E-409C-BE32-E72D297353CC}">
              <c16:uniqueId val="{00000001-4B1F-4494-8250-B7354E9C4242}"/>
            </c:ext>
          </c:extLst>
        </c:ser>
        <c:dLbls>
          <c:showLegendKey val="0"/>
          <c:showVal val="0"/>
          <c:showCatName val="0"/>
          <c:showSerName val="0"/>
          <c:showPercent val="0"/>
          <c:showBubbleSize val="0"/>
        </c:dLbls>
        <c:marker val="1"/>
        <c:smooth val="0"/>
        <c:axId val="1114075584"/>
        <c:axId val="1128341824"/>
      </c:lineChart>
      <c:catAx>
        <c:axId val="1114075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Barlow"/>
                <a:ea typeface="+mn-ea"/>
                <a:cs typeface="+mn-cs"/>
              </a:defRPr>
            </a:pPr>
            <a:endParaRPr lang="en-US"/>
          </a:p>
        </c:txPr>
        <c:crossAx val="1128341824"/>
        <c:crosses val="autoZero"/>
        <c:auto val="1"/>
        <c:lblAlgn val="ctr"/>
        <c:lblOffset val="100"/>
        <c:noMultiLvlLbl val="0"/>
      </c:catAx>
      <c:valAx>
        <c:axId val="112834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rlow"/>
                <a:ea typeface="+mn-ea"/>
                <a:cs typeface="+mn-cs"/>
              </a:defRPr>
            </a:pPr>
            <a:endParaRPr lang="en-US"/>
          </a:p>
        </c:txPr>
        <c:crossAx val="1114075584"/>
        <c:crosses val="autoZero"/>
        <c:crossBetween val="between"/>
      </c:valAx>
      <c:spPr>
        <a:noFill/>
        <a:ln>
          <a:noFill/>
        </a:ln>
        <a:effectLst/>
      </c:spPr>
    </c:plotArea>
    <c:legend>
      <c:legendPos val="b"/>
      <c:layout>
        <c:manualLayout>
          <c:xMode val="edge"/>
          <c:yMode val="edge"/>
          <c:x val="0.83942381523210463"/>
          <c:y val="0.37970573180427136"/>
          <c:w val="0.13885993226725998"/>
          <c:h val="0.1500314742814824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B712-7DBE-04AC-47A0-0336A5EAC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441DB5-CACD-9F62-9C12-5140D8D9F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EAE4FD-7A28-BCD3-8393-1D88F5F019EA}"/>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66C24D7B-70D5-F8A9-A616-0C4BCF0322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06C777-0C63-4EB1-D127-CE8933A7F11D}"/>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186250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438E-0190-6ECD-5648-256FA327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713044-1F29-AAB2-9BA8-F67A83975E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6A847-91D1-41D5-0FB9-09F73BB667CF}"/>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298D70B1-E666-385C-2B5C-87E5E4ABE8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964086-1DA2-2DB7-5FC9-AC640B114CDD}"/>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304590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356C2-E6A0-F9E0-B1FB-E6D02E9D7F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36011-4BD3-5202-F022-AB596D6F51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D0542-E4C3-5AA6-2E3A-52CE008B95E0}"/>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1015EC2F-9028-92F5-00C6-52825DAD7C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4D4783-A055-5A79-535A-D18BA17E76DB}"/>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74925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A7B-A8C6-3D05-DC69-6D37153375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C60AA-E733-2BFE-F7EE-5FAE9BAC8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A327-068E-67C9-7967-FAB9A31B80E4}"/>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9D52893C-08A8-11FA-48F9-033D2E5D9D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17B56D-9E22-37AB-91B7-37AED85A5BFC}"/>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66271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6C23-1F43-E005-E6E4-61865C1B2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AA1705-5FCD-BD57-DB6F-62BCF8C0E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21FD1-5D5B-123D-F62B-8C1A3C4D7865}"/>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A9FBAEFB-1514-45AF-0CCA-0DB5A0116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E867D6-FD79-80F4-7D94-DEC3C3F65DAF}"/>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78565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27C2-8E79-0A82-8FDA-C1BB93545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85E153-8691-16CA-FD67-072200A85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977E2-03F5-7A30-E30B-989FAD3642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A00111-0252-0CF1-050C-1C45EEB5C99D}"/>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70788406-441F-8D0C-AFCA-5A71FFC743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7701D5-2AED-2DC1-D92E-CCDB09CBBB2E}"/>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83238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C9FB-9E64-41A5-DDFB-7166608D94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5F549-CBE7-3E8F-42E5-0D4651239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A46DF-AE87-F4ED-AE0D-CDF8448C5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1DB447-5168-996E-EA6D-76A0BC7FFF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F6AB53-19E4-DA2C-727A-79A35A239F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DC75B7-445D-1E41-CC10-C0AC18B7970A}"/>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8" name="Footer Placeholder 7">
            <a:extLst>
              <a:ext uri="{FF2B5EF4-FFF2-40B4-BE49-F238E27FC236}">
                <a16:creationId xmlns:a16="http://schemas.microsoft.com/office/drawing/2014/main" id="{3CE5BC5A-0E1A-870E-0752-8B8EA57851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8F75A0F-7DDB-E8F0-46F4-F9CD538E0C1F}"/>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67437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6596-4CF3-0278-6AB4-587751F8C9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6A0E0-894E-FB80-3AC0-F669D3DA1FB2}"/>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4" name="Footer Placeholder 3">
            <a:extLst>
              <a:ext uri="{FF2B5EF4-FFF2-40B4-BE49-F238E27FC236}">
                <a16:creationId xmlns:a16="http://schemas.microsoft.com/office/drawing/2014/main" id="{D8CC680C-EAFE-8BBB-D986-6A6BAD87F3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6C5845-CDED-8C9C-81E7-B904DA36EBDB}"/>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96497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1BF2A5-042F-AD0D-E0E8-212E04B72DA8}"/>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3" name="Footer Placeholder 2">
            <a:extLst>
              <a:ext uri="{FF2B5EF4-FFF2-40B4-BE49-F238E27FC236}">
                <a16:creationId xmlns:a16="http://schemas.microsoft.com/office/drawing/2014/main" id="{A40952B8-C7F4-8410-43D8-E0E10376112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70BB111-69F6-6DE6-2CCE-6073D32E3192}"/>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0502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1263-8CD0-F023-D548-524E1CFE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CEFA65-F819-2628-CD0E-7DAB426BD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B5AE84-F387-AD69-9B97-F6DD80D6C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E6B5C-9409-85FE-C898-C422AD04C57D}"/>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8D262A43-349B-4FE7-A9FA-CA0C06E08A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2C9DAC-FB3C-14E1-66B2-FC08E2A7E220}"/>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87811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ACE-E5B9-866D-90D2-1BA317468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59238A-C332-7A87-327D-D15FACE781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EBD2F82-45B6-261F-1A57-A1E05A46E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7FE6-9694-DBF3-FF39-80A9E830279F}"/>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B0ABF0E6-9D02-CABD-6C2A-ED73A8A187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38DF60-2C0C-8024-5DD1-48F8530ECDF2}"/>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31940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61C20-2EBF-DCD5-1495-D715BF3DD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A8FC13-5EBF-34CC-875C-A77549788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9CDF8-2C16-6DC2-409B-CC23F8A9D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01407419-CD73-958B-D9CE-0EFB64A7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39A2FEB-428D-0AB4-A862-8D558F5676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82BA2-2196-4E6F-A075-6868A58A7249}" type="slidenum">
              <a:rPr lang="en-US" smtClean="0"/>
              <a:t>‹#›</a:t>
            </a:fld>
            <a:endParaRPr lang="en-US" dirty="0"/>
          </a:p>
        </p:txBody>
      </p:sp>
    </p:spTree>
    <p:extLst>
      <p:ext uri="{BB962C8B-B14F-4D97-AF65-F5344CB8AC3E}">
        <p14:creationId xmlns:p14="http://schemas.microsoft.com/office/powerpoint/2010/main" val="31126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4.xml"/><Relationship Id="rId5" Type="http://schemas.openxmlformats.org/officeDocument/2006/relationships/image" Target="../media/image32.webp"/><Relationship Id="rId4" Type="http://schemas.openxmlformats.org/officeDocument/2006/relationships/image" Target="../media/image31.webp"/></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web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7F644C6-8CDD-70F9-0488-F4B6AF83FC85}"/>
              </a:ext>
            </a:extLst>
          </p:cNvPr>
          <p:cNvSpPr>
            <a:spLocks noGrp="1"/>
          </p:cNvSpPr>
          <p:nvPr>
            <p:ph type="ctrTitle"/>
          </p:nvPr>
        </p:nvSpPr>
        <p:spPr>
          <a:xfrm>
            <a:off x="1075767" y="1188637"/>
            <a:ext cx="2988234" cy="4480726"/>
          </a:xfrm>
        </p:spPr>
        <p:txBody>
          <a:bodyPr vert="horz" lIns="91440" tIns="45720" rIns="91440" bIns="45720" rtlCol="0" anchor="ctr">
            <a:normAutofit/>
          </a:bodyPr>
          <a:lstStyle/>
          <a:p>
            <a:r>
              <a:rPr lang="en-US" sz="5100" b="0" i="0" u="none" strike="noStrike" kern="1200" dirty="0">
                <a:solidFill>
                  <a:schemeClr val="tx1"/>
                </a:solidFill>
                <a:effectLst/>
                <a:latin typeface="Bell MT" panose="02020503060305020303" pitchFamily="18" charset="0"/>
              </a:rPr>
              <a:t>Advanced Python Workshop</a:t>
            </a:r>
            <a:endParaRPr lang="en-US" sz="5100" kern="1200" dirty="0">
              <a:solidFill>
                <a:schemeClr val="tx1"/>
              </a:solidFill>
              <a:latin typeface="Bell MT" panose="02020503060305020303" pitchFamily="18" charset="0"/>
            </a:endParaRPr>
          </a:p>
        </p:txBody>
      </p:sp>
      <p:cxnSp>
        <p:nvCxnSpPr>
          <p:cNvPr id="34"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D51AA5-4D75-FD8B-C001-1DB5B97E2532}"/>
              </a:ext>
            </a:extLst>
          </p:cNvPr>
          <p:cNvSpPr txBox="1"/>
          <p:nvPr/>
        </p:nvSpPr>
        <p:spPr>
          <a:xfrm>
            <a:off x="4815141" y="1529098"/>
            <a:ext cx="5443283" cy="3560260"/>
          </a:xfrm>
          <a:prstGeom prst="rect">
            <a:avLst/>
          </a:prstGeom>
        </p:spPr>
        <p:txBody>
          <a:bodyPr vert="horz" lIns="91440" tIns="45720" rIns="91440" bIns="45720" rtlCol="0" anchor="ctr">
            <a:normAutofit/>
          </a:bodyPr>
          <a:lstStyle/>
          <a:p>
            <a:pPr>
              <a:lnSpc>
                <a:spcPct val="90000"/>
              </a:lnSpc>
              <a:spcAft>
                <a:spcPts val="600"/>
              </a:spcAft>
            </a:pPr>
            <a:r>
              <a:rPr lang="en-US" sz="2400" b="1" dirty="0">
                <a:latin typeface="Bell MT" panose="02020503060305020303" pitchFamily="18" charset="0"/>
              </a:rPr>
              <a:t>Presented By</a:t>
            </a:r>
            <a:r>
              <a:rPr lang="en-US" sz="2400" dirty="0">
                <a:latin typeface="Bell MT" panose="02020503060305020303" pitchFamily="18" charset="0"/>
              </a:rPr>
              <a:t>:</a:t>
            </a:r>
          </a:p>
          <a:p>
            <a:pPr marL="285750" indent="-228600">
              <a:lnSpc>
                <a:spcPct val="90000"/>
              </a:lnSpc>
              <a:spcAft>
                <a:spcPts val="600"/>
              </a:spcAft>
              <a:buFont typeface="Arial" panose="020B0604020202020204" pitchFamily="34" charset="0"/>
              <a:buChar char="•"/>
            </a:pPr>
            <a:r>
              <a:rPr lang="en-US" sz="2400" dirty="0">
                <a:latin typeface="Bell MT" panose="02020503060305020303" pitchFamily="18" charset="0"/>
              </a:rPr>
              <a:t>Ali Waheed</a:t>
            </a:r>
          </a:p>
          <a:p>
            <a:pPr marL="285750" indent="-228600">
              <a:lnSpc>
                <a:spcPct val="90000"/>
              </a:lnSpc>
              <a:spcAft>
                <a:spcPts val="600"/>
              </a:spcAft>
              <a:buFont typeface="Arial" panose="020B0604020202020204" pitchFamily="34" charset="0"/>
              <a:buChar char="•"/>
            </a:pPr>
            <a:r>
              <a:rPr lang="en-US" sz="2400" dirty="0">
                <a:latin typeface="Bell MT" panose="02020503060305020303" pitchFamily="18" charset="0"/>
              </a:rPr>
              <a:t>Ahsan </a:t>
            </a:r>
            <a:r>
              <a:rPr lang="en-US" sz="2400" dirty="0" err="1">
                <a:latin typeface="Bell MT" panose="02020503060305020303" pitchFamily="18" charset="0"/>
              </a:rPr>
              <a:t>Goheer</a:t>
            </a:r>
            <a:endParaRPr lang="en-US" sz="2400" dirty="0">
              <a:latin typeface="Bell MT" panose="02020503060305020303" pitchFamily="18" charset="0"/>
            </a:endParaRPr>
          </a:p>
        </p:txBody>
      </p:sp>
    </p:spTree>
    <p:extLst>
      <p:ext uri="{BB962C8B-B14F-4D97-AF65-F5344CB8AC3E}">
        <p14:creationId xmlns:p14="http://schemas.microsoft.com/office/powerpoint/2010/main" val="3484585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Jupyter notebooks in VS Code.</a:t>
            </a:r>
          </a:p>
        </p:txBody>
      </p:sp>
      <p:pic>
        <p:nvPicPr>
          <p:cNvPr id="7" name="Picture 6">
            <a:extLst>
              <a:ext uri="{FF2B5EF4-FFF2-40B4-BE49-F238E27FC236}">
                <a16:creationId xmlns:a16="http://schemas.microsoft.com/office/drawing/2014/main" id="{1C4D60E3-9C0B-DE4D-1B13-E38C0E2C4134}"/>
              </a:ext>
            </a:extLst>
          </p:cNvPr>
          <p:cNvPicPr>
            <a:picLocks noChangeAspect="1"/>
          </p:cNvPicPr>
          <p:nvPr/>
        </p:nvPicPr>
        <p:blipFill rotWithShape="1">
          <a:blip r:embed="rId2"/>
          <a:srcRect r="4977"/>
          <a:stretch/>
        </p:blipFill>
        <p:spPr>
          <a:xfrm>
            <a:off x="1257659" y="1393885"/>
            <a:ext cx="9489057" cy="4724896"/>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057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Bell MT" panose="02020503060305020303" pitchFamily="18" charset="0"/>
                <a:ea typeface="+mj-ea"/>
                <a:cs typeface="+mj-cs"/>
              </a:rPr>
              <a:t>EDA using Dtale</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670B988A-0076-3E7B-9698-3F90AEBFE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08" y="2023110"/>
            <a:ext cx="6603807" cy="310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0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200329"/>
          </a:xfrm>
          <a:prstGeom prst="rect">
            <a:avLst/>
          </a:prstGeom>
          <a:noFill/>
        </p:spPr>
        <p:txBody>
          <a:bodyPr wrap="square" rtlCol="0">
            <a:spAutoFit/>
          </a:bodyPr>
          <a:lstStyle/>
          <a:p>
            <a:pPr algn="just"/>
            <a:r>
              <a:rPr lang="en-US" b="0" i="0" dirty="0">
                <a:effectLst/>
                <a:latin typeface="Bell MT" panose="02020503060305020303" pitchFamily="18" charset="0"/>
              </a:rPr>
              <a:t>D-Tale is the combination of a Flask back-end and a React front-end to bring you an easy way to view and analyze Pandas data structures. It integrates seamlessly with </a:t>
            </a:r>
            <a:r>
              <a:rPr lang="en-US" dirty="0">
                <a:latin typeface="Bell MT" panose="02020503060305020303" pitchFamily="18" charset="0"/>
              </a:rPr>
              <a:t>I</a:t>
            </a:r>
            <a:r>
              <a:rPr lang="en-US" b="0" i="0" dirty="0">
                <a:effectLst/>
                <a:latin typeface="Bell MT" panose="02020503060305020303" pitchFamily="18" charset="0"/>
              </a:rPr>
              <a:t>python notebooks and  python/</a:t>
            </a:r>
            <a:r>
              <a:rPr lang="en-US" dirty="0">
                <a:latin typeface="Bell MT" panose="02020503060305020303" pitchFamily="18" charset="0"/>
              </a:rPr>
              <a:t>I</a:t>
            </a:r>
            <a:r>
              <a:rPr lang="en-US" b="0" i="0" dirty="0">
                <a:effectLst/>
                <a:latin typeface="Bell MT" panose="02020503060305020303" pitchFamily="18" charset="0"/>
              </a:rPr>
              <a:t>python terminals. Currently this tool supports such Pandas objects as DataFrame, Series, MultiIndex, DatetimeIndex and RangeIndex.</a:t>
            </a:r>
            <a:endParaRPr lang="en-US" dirty="0">
              <a:latin typeface="Bell MT" panose="02020503060305020303" pitchFamily="18" charset="0"/>
            </a:endParaRPr>
          </a:p>
        </p:txBody>
      </p:sp>
      <p:pic>
        <p:nvPicPr>
          <p:cNvPr id="2050" name="Picture 2">
            <a:extLst>
              <a:ext uri="{FF2B5EF4-FFF2-40B4-BE49-F238E27FC236}">
                <a16:creationId xmlns:a16="http://schemas.microsoft.com/office/drawing/2014/main" id="{B0F90E1E-42BF-DB6D-4DFA-B9AD04A2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74" y="3073731"/>
            <a:ext cx="6813177" cy="289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9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Why use Dtale?</a:t>
            </a:r>
          </a:p>
        </p:txBody>
      </p:sp>
      <p:sp>
        <p:nvSpPr>
          <p:cNvPr id="6" name="Content Placeholder 5">
            <a:extLst>
              <a:ext uri="{FF2B5EF4-FFF2-40B4-BE49-F238E27FC236}">
                <a16:creationId xmlns:a16="http://schemas.microsoft.com/office/drawing/2014/main" id="{05ED907E-5216-558D-2809-DDEB98C18D54}"/>
              </a:ext>
            </a:extLst>
          </p:cNvPr>
          <p:cNvSpPr>
            <a:spLocks noGrp="1"/>
          </p:cNvSpPr>
          <p:nvPr>
            <p:ph sz="half" idx="1"/>
          </p:nvPr>
        </p:nvSpPr>
        <p:spPr>
          <a:xfrm>
            <a:off x="838200" y="1762515"/>
            <a:ext cx="6002547" cy="3977676"/>
          </a:xfrm>
        </p:spPr>
        <p:txBody>
          <a:bodyPr anchor="ctr">
            <a:noAutofit/>
          </a:bodyPr>
          <a:lstStyle/>
          <a:p>
            <a:pPr marL="457200" indent="-457200">
              <a:buFont typeface="+mj-lt"/>
              <a:buAutoNum type="arabicPeriod"/>
            </a:pPr>
            <a:r>
              <a:rPr lang="en-US" sz="2400" dirty="0">
                <a:latin typeface="Bell MT" panose="02020503060305020303" pitchFamily="18" charset="0"/>
              </a:rPr>
              <a:t>Simple and easy to use.</a:t>
            </a:r>
          </a:p>
          <a:p>
            <a:pPr marL="457200" indent="-457200">
              <a:buFont typeface="+mj-lt"/>
              <a:buAutoNum type="arabicPeriod"/>
            </a:pPr>
            <a:r>
              <a:rPr lang="en-US" sz="2400" dirty="0">
                <a:latin typeface="Bell MT" panose="02020503060305020303" pitchFamily="18" charset="0"/>
              </a:rPr>
              <a:t>No-code analysis environment.</a:t>
            </a:r>
          </a:p>
          <a:p>
            <a:pPr marL="457200" indent="-457200">
              <a:buFont typeface="+mj-lt"/>
              <a:buAutoNum type="arabicPeriod"/>
            </a:pPr>
            <a:r>
              <a:rPr lang="en-US" sz="2400" dirty="0">
                <a:latin typeface="Bell MT" panose="02020503060305020303" pitchFamily="18" charset="0"/>
              </a:rPr>
              <a:t>Generates pandas and plotly code to recreate operations in a different environment.</a:t>
            </a:r>
          </a:p>
          <a:p>
            <a:pPr marL="457200" indent="-457200">
              <a:buFont typeface="+mj-lt"/>
              <a:buAutoNum type="arabicPeriod"/>
            </a:pPr>
            <a:r>
              <a:rPr lang="en-US" sz="2400" dirty="0">
                <a:latin typeface="Bell MT" panose="02020503060305020303" pitchFamily="18" charset="0"/>
              </a:rPr>
              <a:t>Helps expedite EDA by flattening the learning curve for pandas or other EDA packages.</a:t>
            </a:r>
          </a:p>
          <a:p>
            <a:pPr marL="514350" indent="-514350">
              <a:buFont typeface="+mj-lt"/>
              <a:buAutoNum type="arabicParenR"/>
            </a:pPr>
            <a:endParaRPr lang="en-US" sz="2400" dirty="0"/>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A1A1952A-0AFA-2ADE-858E-47F6D411BA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59843" y="815974"/>
            <a:ext cx="1817512" cy="43513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9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287488"/>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581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A3F78AB-8F7B-F4B7-F851-984C5C055026}"/>
              </a:ext>
            </a:extLst>
          </p:cNvPr>
          <p:cNvPicPr>
            <a:picLocks noChangeAspect="1"/>
          </p:cNvPicPr>
          <p:nvPr/>
        </p:nvPicPr>
        <p:blipFill>
          <a:blip r:embed="rId2"/>
          <a:stretch>
            <a:fillRect/>
          </a:stretch>
        </p:blipFill>
        <p:spPr>
          <a:xfrm>
            <a:off x="942975" y="1493880"/>
            <a:ext cx="5538257" cy="3870239"/>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1FF6A36-4529-8F71-254C-CA432EDD7F60}"/>
              </a:ext>
            </a:extLst>
          </p:cNvPr>
          <p:cNvPicPr>
            <a:picLocks noChangeAspect="1"/>
          </p:cNvPicPr>
          <p:nvPr/>
        </p:nvPicPr>
        <p:blipFill>
          <a:blip r:embed="rId3"/>
          <a:stretch>
            <a:fillRect/>
          </a:stretch>
        </p:blipFill>
        <p:spPr>
          <a:xfrm>
            <a:off x="7058344" y="409336"/>
            <a:ext cx="4190681" cy="545204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365126"/>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0021CDFE-1B86-2A68-4D4E-F6E78B6DE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332" y="1503814"/>
            <a:ext cx="4430449" cy="4430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12E9059-E6A0-2FF9-449D-F69D2F6785E7}"/>
              </a:ext>
            </a:extLst>
          </p:cNvPr>
          <p:cNvPicPr>
            <a:picLocks noChangeAspect="1"/>
          </p:cNvPicPr>
          <p:nvPr/>
        </p:nvPicPr>
        <p:blipFill>
          <a:blip r:embed="rId3"/>
          <a:stretch>
            <a:fillRect/>
          </a:stretch>
        </p:blipFill>
        <p:spPr>
          <a:xfrm>
            <a:off x="5434404" y="1646623"/>
            <a:ext cx="6284759" cy="3997597"/>
          </a:xfrm>
          <a:prstGeom prst="rect">
            <a:avLst/>
          </a:prstGeom>
        </p:spPr>
      </p:pic>
    </p:spTree>
    <p:extLst>
      <p:ext uri="{BB962C8B-B14F-4D97-AF65-F5344CB8AC3E}">
        <p14:creationId xmlns:p14="http://schemas.microsoft.com/office/powerpoint/2010/main" val="1078837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365126"/>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CF5E48D-0100-A993-130F-AEDB3663B163}"/>
              </a:ext>
            </a:extLst>
          </p:cNvPr>
          <p:cNvPicPr>
            <a:picLocks noChangeAspect="1"/>
          </p:cNvPicPr>
          <p:nvPr/>
        </p:nvPicPr>
        <p:blipFill>
          <a:blip r:embed="rId2"/>
          <a:stretch>
            <a:fillRect/>
          </a:stretch>
        </p:blipFill>
        <p:spPr>
          <a:xfrm>
            <a:off x="6668411" y="1626079"/>
            <a:ext cx="4784222" cy="3605842"/>
          </a:xfrm>
          <a:prstGeom prst="rect">
            <a:avLst/>
          </a:prstGeom>
        </p:spPr>
      </p:pic>
      <p:pic>
        <p:nvPicPr>
          <p:cNvPr id="6" name="Picture 5">
            <a:extLst>
              <a:ext uri="{FF2B5EF4-FFF2-40B4-BE49-F238E27FC236}">
                <a16:creationId xmlns:a16="http://schemas.microsoft.com/office/drawing/2014/main" id="{54DC5062-4878-195C-1A8B-32B4FDC2685E}"/>
              </a:ext>
            </a:extLst>
          </p:cNvPr>
          <p:cNvPicPr>
            <a:picLocks noChangeAspect="1"/>
          </p:cNvPicPr>
          <p:nvPr/>
        </p:nvPicPr>
        <p:blipFill>
          <a:blip r:embed="rId3"/>
          <a:stretch>
            <a:fillRect/>
          </a:stretch>
        </p:blipFill>
        <p:spPr>
          <a:xfrm>
            <a:off x="1451934" y="2113469"/>
            <a:ext cx="5216477" cy="2379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691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09230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80DCFE-9067-5BA3-BE17-3C7D961C0FF3}"/>
              </a:ext>
            </a:extLst>
          </p:cNvPr>
          <p:cNvSpPr txBox="1"/>
          <p:nvPr/>
        </p:nvSpPr>
        <p:spPr>
          <a:xfrm>
            <a:off x="9267908" y="2023110"/>
            <a:ext cx="2822491" cy="284607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ell MT" panose="02020503060305020303" pitchFamily="18" charset="0"/>
              </a:rPr>
              <a:t>Creating Web Apps with Streamlit</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A153054-C855-AE53-13E0-6BD8DAF1859B}"/>
              </a:ext>
            </a:extLst>
          </p:cNvPr>
          <p:cNvPicPr>
            <a:picLocks noChangeAspect="1"/>
          </p:cNvPicPr>
          <p:nvPr/>
        </p:nvPicPr>
        <p:blipFill>
          <a:blip r:embed="rId2"/>
          <a:stretch>
            <a:fillRect/>
          </a:stretch>
        </p:blipFill>
        <p:spPr>
          <a:xfrm>
            <a:off x="2256188" y="2161126"/>
            <a:ext cx="3693958" cy="2161091"/>
          </a:xfrm>
          <a:prstGeom prst="rect">
            <a:avLst/>
          </a:prstGeom>
        </p:spPr>
      </p:pic>
    </p:spTree>
    <p:extLst>
      <p:ext uri="{BB962C8B-B14F-4D97-AF65-F5344CB8AC3E}">
        <p14:creationId xmlns:p14="http://schemas.microsoft.com/office/powerpoint/2010/main" val="364853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Streamlit?</a:t>
            </a:r>
          </a:p>
        </p:txBody>
      </p:sp>
      <p:sp>
        <p:nvSpPr>
          <p:cNvPr id="3" name="Rectangle 2">
            <a:extLst>
              <a:ext uri="{FF2B5EF4-FFF2-40B4-BE49-F238E27FC236}">
                <a16:creationId xmlns:a16="http://schemas.microsoft.com/office/drawing/2014/main" id="{03F3E401-92F3-9AE5-D831-E07D6C2F5AA5}"/>
              </a:ext>
            </a:extLst>
          </p:cNvPr>
          <p:cNvSpPr/>
          <p:nvPr/>
        </p:nvSpPr>
        <p:spPr>
          <a:xfrm>
            <a:off x="0" y="-8626"/>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015663"/>
          </a:xfrm>
          <a:prstGeom prst="rect">
            <a:avLst/>
          </a:prstGeom>
          <a:noFill/>
        </p:spPr>
        <p:txBody>
          <a:bodyPr wrap="square" rtlCol="0">
            <a:spAutoFit/>
          </a:bodyPr>
          <a:lstStyle/>
          <a:p>
            <a:pPr algn="just"/>
            <a:r>
              <a:rPr lang="en-US" sz="2000" b="0" i="0" dirty="0">
                <a:solidFill>
                  <a:srgbClr val="222222"/>
                </a:solidFill>
                <a:effectLst/>
                <a:latin typeface="Bell MT" panose="02020503060305020303" pitchFamily="18" charset="0"/>
              </a:rPr>
              <a:t>Streamlit is an open-source python framework for building web apps for Machine Learning and Data Science. We can instantly develop web apps and deploy them easily using Streamlit. Streamlit allows you to write an app the same way you write python code.</a:t>
            </a:r>
            <a:endParaRPr lang="en-US" sz="2000" dirty="0">
              <a:latin typeface="Bell MT" panose="02020503060305020303" pitchFamily="18" charset="0"/>
            </a:endParaRPr>
          </a:p>
        </p:txBody>
      </p:sp>
      <p:pic>
        <p:nvPicPr>
          <p:cNvPr id="7" name="Picture 6">
            <a:extLst>
              <a:ext uri="{FF2B5EF4-FFF2-40B4-BE49-F238E27FC236}">
                <a16:creationId xmlns:a16="http://schemas.microsoft.com/office/drawing/2014/main" id="{ABB0FE0F-9821-D395-DBB7-F8E4B0024698}"/>
              </a:ext>
            </a:extLst>
          </p:cNvPr>
          <p:cNvPicPr>
            <a:picLocks noChangeAspect="1"/>
          </p:cNvPicPr>
          <p:nvPr/>
        </p:nvPicPr>
        <p:blipFill>
          <a:blip r:embed="rId2"/>
          <a:stretch>
            <a:fillRect/>
          </a:stretch>
        </p:blipFill>
        <p:spPr>
          <a:xfrm>
            <a:off x="2707024" y="2896027"/>
            <a:ext cx="6777951" cy="3386665"/>
          </a:xfrm>
          <a:prstGeom prst="rect">
            <a:avLst/>
          </a:prstGeom>
        </p:spPr>
      </p:pic>
    </p:spTree>
    <p:extLst>
      <p:ext uri="{BB962C8B-B14F-4D97-AF65-F5344CB8AC3E}">
        <p14:creationId xmlns:p14="http://schemas.microsoft.com/office/powerpoint/2010/main" val="153612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9A8B-715A-7EF7-F681-1C74FE003F6E}"/>
              </a:ext>
            </a:extLst>
          </p:cNvPr>
          <p:cNvSpPr>
            <a:spLocks noGrp="1"/>
          </p:cNvSpPr>
          <p:nvPr>
            <p:ph type="title"/>
          </p:nvPr>
        </p:nvSpPr>
        <p:spPr>
          <a:xfrm>
            <a:off x="742950" y="227012"/>
            <a:ext cx="10515600" cy="1325563"/>
          </a:xfrm>
        </p:spPr>
        <p:txBody>
          <a:bodyPr/>
          <a:lstStyle/>
          <a:p>
            <a:r>
              <a:rPr lang="en-US" dirty="0">
                <a:latin typeface="Bell MT" panose="02020503060305020303" pitchFamily="18" charset="0"/>
              </a:rPr>
              <a:t>Workshop Outline</a:t>
            </a:r>
          </a:p>
        </p:txBody>
      </p:sp>
      <p:sp>
        <p:nvSpPr>
          <p:cNvPr id="6" name="Freeform: Shape 5">
            <a:extLst>
              <a:ext uri="{FF2B5EF4-FFF2-40B4-BE49-F238E27FC236}">
                <a16:creationId xmlns:a16="http://schemas.microsoft.com/office/drawing/2014/main" id="{750FD3FD-5E40-E4FA-269E-453F0E66FA49}"/>
              </a:ext>
            </a:extLst>
          </p:cNvPr>
          <p:cNvSpPr/>
          <p:nvPr/>
        </p:nvSpPr>
        <p:spPr>
          <a:xfrm>
            <a:off x="9455560" y="4086398"/>
            <a:ext cx="2450690" cy="2581102"/>
          </a:xfrm>
          <a:custGeom>
            <a:avLst/>
            <a:gdLst>
              <a:gd name="connsiteX0" fmla="*/ 2450690 w 2450690"/>
              <a:gd name="connsiteY0" fmla="*/ 0 h 2581102"/>
              <a:gd name="connsiteX1" fmla="*/ 2450690 w 2450690"/>
              <a:gd name="connsiteY1" fmla="*/ 2581102 h 2581102"/>
              <a:gd name="connsiteX2" fmla="*/ 0 w 2450690"/>
              <a:gd name="connsiteY2" fmla="*/ 2581102 h 2581102"/>
            </a:gdLst>
            <a:ahLst/>
            <a:cxnLst>
              <a:cxn ang="0">
                <a:pos x="connsiteX0" y="connsiteY0"/>
              </a:cxn>
              <a:cxn ang="0">
                <a:pos x="connsiteX1" y="connsiteY1"/>
              </a:cxn>
              <a:cxn ang="0">
                <a:pos x="connsiteX2" y="connsiteY2"/>
              </a:cxn>
            </a:cxnLst>
            <a:rect l="l" t="t" r="r" b="b"/>
            <a:pathLst>
              <a:path w="2450690" h="2581102">
                <a:moveTo>
                  <a:pt x="2450690" y="0"/>
                </a:moveTo>
                <a:lnTo>
                  <a:pt x="2450690" y="2581102"/>
                </a:lnTo>
                <a:lnTo>
                  <a:pt x="0" y="2581102"/>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388C541C-CA64-1425-1DC8-ABBB3BA6607A}"/>
              </a:ext>
            </a:extLst>
          </p:cNvPr>
          <p:cNvSpPr>
            <a:spLocks noGrp="1"/>
          </p:cNvSpPr>
          <p:nvPr>
            <p:ph idx="1"/>
          </p:nvPr>
        </p:nvSpPr>
        <p:spPr>
          <a:xfrm>
            <a:off x="600075" y="1552575"/>
            <a:ext cx="11068049" cy="4940300"/>
          </a:xfrm>
          <a:ln>
            <a:solidFill>
              <a:schemeClr val="tx1"/>
            </a:solidFill>
          </a:ln>
        </p:spPr>
        <p:txBody>
          <a:bodyPr anchor="ctr"/>
          <a:lstStyle/>
          <a:p>
            <a:pPr marL="514350" indent="-514350">
              <a:buFont typeface="+mj-lt"/>
              <a:buAutoNum type="arabicPeriod"/>
            </a:pPr>
            <a:r>
              <a:rPr lang="en-US" b="1" dirty="0">
                <a:latin typeface="Bell MT" panose="02020503060305020303" pitchFamily="18" charset="0"/>
              </a:rPr>
              <a:t>Session – 1</a:t>
            </a:r>
          </a:p>
          <a:p>
            <a:pPr marL="971550" lvl="1" indent="-514350">
              <a:buFont typeface="+mj-lt"/>
              <a:buAutoNum type="romanUcPeriod"/>
            </a:pPr>
            <a:r>
              <a:rPr lang="en-US" sz="2000" dirty="0">
                <a:latin typeface="Bell MT" panose="02020503060305020303" pitchFamily="18" charset="0"/>
              </a:rPr>
              <a:t>Setting up the code editor.</a:t>
            </a:r>
          </a:p>
          <a:p>
            <a:pPr marL="971550" lvl="1" indent="-514350">
              <a:buFont typeface="+mj-lt"/>
              <a:buAutoNum type="romanUcPeriod"/>
            </a:pPr>
            <a:r>
              <a:rPr lang="en-US" sz="2000" dirty="0">
                <a:latin typeface="Bell MT" panose="02020503060305020303" pitchFamily="18" charset="0"/>
              </a:rPr>
              <a:t>AutoEDA using Dtale.</a:t>
            </a:r>
          </a:p>
          <a:p>
            <a:pPr marL="971550" lvl="1" indent="-514350">
              <a:buFont typeface="+mj-lt"/>
              <a:buAutoNum type="romanUcPeriod"/>
            </a:pPr>
            <a:r>
              <a:rPr lang="en-US" sz="2000" dirty="0">
                <a:latin typeface="Bell MT" panose="02020503060305020303" pitchFamily="18" charset="0"/>
              </a:rPr>
              <a:t>Developing Web Apps using Streamlit.</a:t>
            </a:r>
          </a:p>
          <a:p>
            <a:pPr marL="971550" lvl="1" indent="-514350">
              <a:buFont typeface="+mj-lt"/>
              <a:buAutoNum type="romanUcPeriod"/>
            </a:pPr>
            <a:r>
              <a:rPr lang="en-US" sz="2000" dirty="0">
                <a:latin typeface="Bell MT" panose="02020503060305020303" pitchFamily="18" charset="0"/>
              </a:rPr>
              <a:t>Experimentation and Development of ML pipeline using </a:t>
            </a:r>
            <a:r>
              <a:rPr lang="en-US" sz="2000" dirty="0" err="1">
                <a:latin typeface="Bell MT" panose="02020503060305020303" pitchFamily="18" charset="0"/>
              </a:rPr>
              <a:t>PyCaret</a:t>
            </a:r>
            <a:r>
              <a:rPr lang="en-US" sz="2000" dirty="0">
                <a:latin typeface="Bell MT" panose="02020503060305020303" pitchFamily="18" charset="0"/>
              </a:rPr>
              <a:t>.</a:t>
            </a:r>
          </a:p>
          <a:p>
            <a:pPr marL="971550" lvl="1" indent="-514350">
              <a:buFont typeface="+mj-lt"/>
              <a:buAutoNum type="romanUcPeriod"/>
            </a:pPr>
            <a:endParaRPr lang="en-US" sz="1800" dirty="0">
              <a:latin typeface="Bell MT" panose="02020503060305020303" pitchFamily="18" charset="0"/>
            </a:endParaRPr>
          </a:p>
          <a:p>
            <a:pPr marL="514350" indent="-514350">
              <a:buFont typeface="+mj-lt"/>
              <a:buAutoNum type="arabicPeriod"/>
            </a:pPr>
            <a:r>
              <a:rPr lang="en-US" b="1" dirty="0">
                <a:latin typeface="Bell MT" panose="02020503060305020303" pitchFamily="18" charset="0"/>
              </a:rPr>
              <a:t>Session – 2</a:t>
            </a:r>
          </a:p>
          <a:p>
            <a:pPr marL="971550" lvl="1" indent="-514350">
              <a:buFont typeface="+mj-lt"/>
              <a:buAutoNum type="romanUcPeriod"/>
            </a:pPr>
            <a:r>
              <a:rPr lang="en-US" sz="2000" dirty="0">
                <a:latin typeface="Bell MT" panose="02020503060305020303" pitchFamily="18" charset="0"/>
              </a:rPr>
              <a:t>Deploying ML pipeline and Models using Fast API.</a:t>
            </a:r>
          </a:p>
          <a:p>
            <a:pPr marL="971550" lvl="1" indent="-514350">
              <a:buFont typeface="+mj-lt"/>
              <a:buAutoNum type="romanUcPeriod"/>
            </a:pPr>
            <a:r>
              <a:rPr lang="en-US" sz="2000" dirty="0">
                <a:latin typeface="Bell MT" panose="02020503060305020303" pitchFamily="18" charset="0"/>
              </a:rPr>
              <a:t>Containerization using Docker.</a:t>
            </a:r>
          </a:p>
          <a:p>
            <a:pPr marL="971550" lvl="1" indent="-514350">
              <a:buFont typeface="+mj-lt"/>
              <a:buAutoNum type="romanUcPeriod"/>
            </a:pPr>
            <a:endParaRPr lang="en-US" dirty="0"/>
          </a:p>
        </p:txBody>
      </p:sp>
    </p:spTree>
    <p:extLst>
      <p:ext uri="{BB962C8B-B14F-4D97-AF65-F5344CB8AC3E}">
        <p14:creationId xmlns:p14="http://schemas.microsoft.com/office/powerpoint/2010/main" val="3967727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Why use </a:t>
            </a:r>
            <a:r>
              <a:rPr lang="en-US" dirty="0" err="1">
                <a:latin typeface="Bell MT" panose="02020503060305020303" pitchFamily="18" charset="0"/>
              </a:rPr>
              <a:t>Streamlit</a:t>
            </a:r>
            <a:r>
              <a:rPr lang="en-US" dirty="0">
                <a:latin typeface="Bell MT" panose="02020503060305020303" pitchFamily="18" charset="0"/>
              </a:rPr>
              <a:t>?</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838200" y="1682061"/>
            <a:ext cx="5181600" cy="4351338"/>
          </a:xfrm>
        </p:spPr>
        <p:txBody>
          <a:bodyPr anchor="ctr">
            <a:normAutofit/>
          </a:bodyPr>
          <a:lstStyle/>
          <a:p>
            <a:r>
              <a:rPr lang="en-US" sz="2400" dirty="0">
                <a:latin typeface="Bell MT" panose="02020503060305020303" pitchFamily="18" charset="0"/>
              </a:rPr>
              <a:t>Simple and intuitive to use.</a:t>
            </a:r>
          </a:p>
          <a:p>
            <a:r>
              <a:rPr lang="en-US" sz="2400" dirty="0">
                <a:latin typeface="Bell MT" panose="02020503060305020303" pitchFamily="18" charset="0"/>
              </a:rPr>
              <a:t>A flexible and quick development flow.</a:t>
            </a:r>
          </a:p>
          <a:p>
            <a:r>
              <a:rPr lang="en-US" sz="2400" dirty="0">
                <a:latin typeface="Bell MT" panose="02020503060305020303" pitchFamily="18" charset="0"/>
              </a:rPr>
              <a:t>Allows reusability of python code. </a:t>
            </a:r>
          </a:p>
          <a:p>
            <a:r>
              <a:rPr lang="en-US" sz="2400" dirty="0">
                <a:latin typeface="Bell MT" panose="02020503060305020303" pitchFamily="18" charset="0"/>
              </a:rPr>
              <a:t>Supports all the popular databases and APIs.</a:t>
            </a:r>
          </a:p>
          <a:p>
            <a:r>
              <a:rPr lang="en-US" sz="2400" dirty="0">
                <a:latin typeface="Bell MT" panose="02020503060305020303" pitchFamily="18" charset="0"/>
              </a:rPr>
              <a:t>Easy to follow documentation.</a:t>
            </a:r>
          </a:p>
          <a:p>
            <a:r>
              <a:rPr lang="en-US" sz="2400" dirty="0">
                <a:latin typeface="Bell MT" panose="02020503060305020303" pitchFamily="18" charset="0"/>
              </a:rPr>
              <a:t>A very active open-source community.</a:t>
            </a:r>
          </a:p>
        </p:txBody>
      </p:sp>
      <p:pic>
        <p:nvPicPr>
          <p:cNvPr id="7" name="Content Placeholder 6">
            <a:extLst>
              <a:ext uri="{FF2B5EF4-FFF2-40B4-BE49-F238E27FC236}">
                <a16:creationId xmlns:a16="http://schemas.microsoft.com/office/drawing/2014/main" id="{3D3BBB50-D6A5-218D-DE76-85769F067442}"/>
              </a:ext>
            </a:extLst>
          </p:cNvPr>
          <p:cNvPicPr>
            <a:picLocks noGrp="1" noChangeAspect="1"/>
          </p:cNvPicPr>
          <p:nvPr>
            <p:ph sz="half" idx="2"/>
          </p:nvPr>
        </p:nvPicPr>
        <p:blipFill>
          <a:blip r:embed="rId2"/>
          <a:stretch>
            <a:fillRect/>
          </a:stretch>
        </p:blipFill>
        <p:spPr>
          <a:xfrm>
            <a:off x="6302963" y="2229125"/>
            <a:ext cx="5669855" cy="3257209"/>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31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2" name="Content Placeholder 11">
            <a:extLst>
              <a:ext uri="{FF2B5EF4-FFF2-40B4-BE49-F238E27FC236}">
                <a16:creationId xmlns:a16="http://schemas.microsoft.com/office/drawing/2014/main" id="{15126CB1-B5E4-2D60-BB8A-6CFDF0CEDC09}"/>
              </a:ext>
            </a:extLst>
          </p:cNvPr>
          <p:cNvPicPr>
            <a:picLocks noGrp="1" noChangeAspect="1"/>
          </p:cNvPicPr>
          <p:nvPr>
            <p:ph sz="half" idx="2"/>
          </p:nvPr>
        </p:nvPicPr>
        <p:blipFill>
          <a:blip r:embed="rId2"/>
          <a:stretch>
            <a:fillRect/>
          </a:stretch>
        </p:blipFill>
        <p:spPr>
          <a:xfrm>
            <a:off x="6517256" y="1996014"/>
            <a:ext cx="4450126" cy="3444397"/>
          </a:xfrm>
          <a:prstGeom prst="rect">
            <a:avLst/>
          </a:prstGeom>
        </p:spPr>
      </p:pic>
      <p:pic>
        <p:nvPicPr>
          <p:cNvPr id="11" name="Content Placeholder 10">
            <a:extLst>
              <a:ext uri="{FF2B5EF4-FFF2-40B4-BE49-F238E27FC236}">
                <a16:creationId xmlns:a16="http://schemas.microsoft.com/office/drawing/2014/main" id="{4F3D86B2-0433-35AD-B637-BDE6AE749DA2}"/>
              </a:ext>
            </a:extLst>
          </p:cNvPr>
          <p:cNvPicPr>
            <a:picLocks noGrp="1" noChangeAspect="1"/>
          </p:cNvPicPr>
          <p:nvPr>
            <p:ph sz="half" idx="1"/>
          </p:nvPr>
        </p:nvPicPr>
        <p:blipFill>
          <a:blip r:embed="rId3"/>
          <a:stretch>
            <a:fillRect/>
          </a:stretch>
        </p:blipFill>
        <p:spPr>
          <a:xfrm>
            <a:off x="838200" y="2562176"/>
            <a:ext cx="5181600" cy="2878235"/>
          </a:xfrm>
          <a:prstGeom prst="rect">
            <a:avLst/>
          </a:prstGeom>
        </p:spPr>
      </p:pic>
      <p:sp>
        <p:nvSpPr>
          <p:cNvPr id="13" name="TextBox 12">
            <a:extLst>
              <a:ext uri="{FF2B5EF4-FFF2-40B4-BE49-F238E27FC236}">
                <a16:creationId xmlns:a16="http://schemas.microsoft.com/office/drawing/2014/main" id="{E17A3795-B975-00FA-6E0E-AEA8B0E04770}"/>
              </a:ext>
            </a:extLst>
          </p:cNvPr>
          <p:cNvSpPr txBox="1"/>
          <p:nvPr/>
        </p:nvSpPr>
        <p:spPr>
          <a:xfrm>
            <a:off x="3000554" y="5649589"/>
            <a:ext cx="6190891" cy="461665"/>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Create single and multi-page applications.</a:t>
            </a:r>
          </a:p>
        </p:txBody>
      </p:sp>
    </p:spTree>
    <p:extLst>
      <p:ext uri="{BB962C8B-B14F-4D97-AF65-F5344CB8AC3E}">
        <p14:creationId xmlns:p14="http://schemas.microsoft.com/office/powerpoint/2010/main" val="264541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1266" name="Picture 2" descr="Changing Themes">
            <a:extLst>
              <a:ext uri="{FF2B5EF4-FFF2-40B4-BE49-F238E27FC236}">
                <a16:creationId xmlns:a16="http://schemas.microsoft.com/office/drawing/2014/main" id="{362BC425-912F-C785-4902-F6F1FDB5B26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05200" y="1989882"/>
            <a:ext cx="5181600" cy="28782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2F427C-96ED-CB11-94AA-AC2139A4C54B}"/>
              </a:ext>
            </a:extLst>
          </p:cNvPr>
          <p:cNvSpPr txBox="1"/>
          <p:nvPr/>
        </p:nvSpPr>
        <p:spPr>
          <a:xfrm>
            <a:off x="3000554" y="5254744"/>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Customize the application without needing knowledge of front-end development.</a:t>
            </a:r>
          </a:p>
        </p:txBody>
      </p:sp>
    </p:spTree>
    <p:extLst>
      <p:ext uri="{BB962C8B-B14F-4D97-AF65-F5344CB8AC3E}">
        <p14:creationId xmlns:p14="http://schemas.microsoft.com/office/powerpoint/2010/main" val="3763172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AC6463-D3CE-BB1B-1D45-AB39F38DDD9E}"/>
              </a:ext>
            </a:extLst>
          </p:cNvPr>
          <p:cNvPicPr>
            <a:picLocks noChangeAspect="1"/>
          </p:cNvPicPr>
          <p:nvPr/>
        </p:nvPicPr>
        <p:blipFill>
          <a:blip r:embed="rId2"/>
          <a:stretch>
            <a:fillRect/>
          </a:stretch>
        </p:blipFill>
        <p:spPr>
          <a:xfrm>
            <a:off x="5919970" y="1828959"/>
            <a:ext cx="5935599" cy="2984830"/>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CE8EFF60-E49D-4F38-42F2-BE36CAC30A40}"/>
              </a:ext>
            </a:extLst>
          </p:cNvPr>
          <p:cNvPicPr>
            <a:picLocks noChangeAspect="1"/>
          </p:cNvPicPr>
          <p:nvPr/>
        </p:nvPicPr>
        <p:blipFill>
          <a:blip r:embed="rId3"/>
          <a:stretch>
            <a:fillRect/>
          </a:stretch>
        </p:blipFill>
        <p:spPr>
          <a:xfrm>
            <a:off x="440986" y="1828959"/>
            <a:ext cx="5316135" cy="297981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AC50D2E2-5904-4AAA-C14A-8C0DFC33665A}"/>
              </a:ext>
            </a:extLst>
          </p:cNvPr>
          <p:cNvSpPr txBox="1"/>
          <p:nvPr/>
        </p:nvSpPr>
        <p:spPr>
          <a:xfrm>
            <a:off x="3000554" y="5060783"/>
            <a:ext cx="6190891" cy="1200329"/>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Create visually stimulating charts and graphics and deploy them in the form of a web app for your client.</a:t>
            </a:r>
          </a:p>
        </p:txBody>
      </p:sp>
    </p:spTree>
    <p:extLst>
      <p:ext uri="{BB962C8B-B14F-4D97-AF65-F5344CB8AC3E}">
        <p14:creationId xmlns:p14="http://schemas.microsoft.com/office/powerpoint/2010/main" val="1003011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3330538"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Use popular frameworks and libraries with Streamlit to create sophisticated applications.</a:t>
            </a:r>
          </a:p>
        </p:txBody>
      </p:sp>
      <p:pic>
        <p:nvPicPr>
          <p:cNvPr id="4" name="Picture 3">
            <a:extLst>
              <a:ext uri="{FF2B5EF4-FFF2-40B4-BE49-F238E27FC236}">
                <a16:creationId xmlns:a16="http://schemas.microsoft.com/office/drawing/2014/main" id="{C6E28669-8F07-7E0D-F99B-46D135DC9D98}"/>
              </a:ext>
            </a:extLst>
          </p:cNvPr>
          <p:cNvPicPr>
            <a:picLocks noChangeAspect="1"/>
          </p:cNvPicPr>
          <p:nvPr/>
        </p:nvPicPr>
        <p:blipFill>
          <a:blip r:embed="rId2"/>
          <a:stretch>
            <a:fillRect/>
          </a:stretch>
        </p:blipFill>
        <p:spPr>
          <a:xfrm>
            <a:off x="7046391" y="1316889"/>
            <a:ext cx="3876040" cy="359209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266A7D4-9A9B-6340-B7F8-91D6523B0926}"/>
              </a:ext>
            </a:extLst>
          </p:cNvPr>
          <p:cNvPicPr>
            <a:picLocks noChangeAspect="1"/>
          </p:cNvPicPr>
          <p:nvPr/>
        </p:nvPicPr>
        <p:blipFill>
          <a:blip r:embed="rId3"/>
          <a:stretch>
            <a:fillRect/>
          </a:stretch>
        </p:blipFill>
        <p:spPr>
          <a:xfrm>
            <a:off x="1665641" y="2025092"/>
            <a:ext cx="4760343" cy="25322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777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43197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80DCFE-9067-5BA3-BE17-3C7D961C0FF3}"/>
              </a:ext>
            </a:extLst>
          </p:cNvPr>
          <p:cNvSpPr txBox="1"/>
          <p:nvPr/>
        </p:nvSpPr>
        <p:spPr>
          <a:xfrm>
            <a:off x="9267908" y="2023110"/>
            <a:ext cx="2822491" cy="284607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ell MT" panose="02020503060305020303" pitchFamily="18" charset="0"/>
              </a:rPr>
              <a:t>Modeling and Experimentation with PyCaret</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CFB2FB7-53A7-FCE4-1571-F78313BAD7F5}"/>
              </a:ext>
            </a:extLst>
          </p:cNvPr>
          <p:cNvPicPr>
            <a:picLocks noChangeAspect="1"/>
          </p:cNvPicPr>
          <p:nvPr/>
        </p:nvPicPr>
        <p:blipFill>
          <a:blip r:embed="rId2"/>
          <a:stretch>
            <a:fillRect/>
          </a:stretch>
        </p:blipFill>
        <p:spPr>
          <a:xfrm>
            <a:off x="1417959" y="2148795"/>
            <a:ext cx="5318337" cy="2560410"/>
          </a:xfrm>
          <a:prstGeom prst="rect">
            <a:avLst/>
          </a:prstGeom>
        </p:spPr>
      </p:pic>
    </p:spTree>
    <p:extLst>
      <p:ext uri="{BB962C8B-B14F-4D97-AF65-F5344CB8AC3E}">
        <p14:creationId xmlns:p14="http://schemas.microsoft.com/office/powerpoint/2010/main" val="885235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PyCaret?</a:t>
            </a:r>
          </a:p>
        </p:txBody>
      </p:sp>
      <p:sp>
        <p:nvSpPr>
          <p:cNvPr id="3" name="Rectangle 2">
            <a:extLst>
              <a:ext uri="{FF2B5EF4-FFF2-40B4-BE49-F238E27FC236}">
                <a16:creationId xmlns:a16="http://schemas.microsoft.com/office/drawing/2014/main" id="{03F3E401-92F3-9AE5-D831-E07D6C2F5AA5}"/>
              </a:ext>
            </a:extLst>
          </p:cNvPr>
          <p:cNvSpPr/>
          <p:nvPr/>
        </p:nvSpPr>
        <p:spPr>
          <a:xfrm>
            <a:off x="0" y="-8626"/>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015663"/>
          </a:xfrm>
          <a:prstGeom prst="rect">
            <a:avLst/>
          </a:prstGeom>
          <a:noFill/>
        </p:spPr>
        <p:txBody>
          <a:bodyPr wrap="square" rtlCol="0">
            <a:spAutoFit/>
          </a:bodyPr>
          <a:lstStyle/>
          <a:p>
            <a:pPr algn="just"/>
            <a:r>
              <a:rPr lang="en-US" sz="2000" b="0" i="0" dirty="0">
                <a:solidFill>
                  <a:srgbClr val="222222"/>
                </a:solidFill>
                <a:effectLst/>
                <a:latin typeface="Bell MT" panose="02020503060305020303" pitchFamily="18" charset="0"/>
              </a:rPr>
              <a:t>PyCaret is an open-source, low-code machine learning library in Python that automates machine learning workflows. It is an end-to-end machine learning and model management tool that exponentially speeds up the experiment cycle and makes you more productive.</a:t>
            </a:r>
          </a:p>
        </p:txBody>
      </p:sp>
      <p:pic>
        <p:nvPicPr>
          <p:cNvPr id="8" name="Picture 7">
            <a:extLst>
              <a:ext uri="{FF2B5EF4-FFF2-40B4-BE49-F238E27FC236}">
                <a16:creationId xmlns:a16="http://schemas.microsoft.com/office/drawing/2014/main" id="{2CE08BF2-B985-9F4C-6F35-AA2C8D4AA9CA}"/>
              </a:ext>
            </a:extLst>
          </p:cNvPr>
          <p:cNvPicPr>
            <a:picLocks noChangeAspect="1"/>
          </p:cNvPicPr>
          <p:nvPr/>
        </p:nvPicPr>
        <p:blipFill>
          <a:blip r:embed="rId2"/>
          <a:stretch>
            <a:fillRect/>
          </a:stretch>
        </p:blipFill>
        <p:spPr>
          <a:xfrm>
            <a:off x="3286605" y="3027259"/>
            <a:ext cx="5400675"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2583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Why use PyCaret?</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666750" y="2152254"/>
            <a:ext cx="5181600" cy="3698079"/>
          </a:xfrm>
        </p:spPr>
        <p:txBody>
          <a:bodyPr anchor="ctr">
            <a:normAutofit/>
          </a:bodyPr>
          <a:lstStyle/>
          <a:p>
            <a:r>
              <a:rPr lang="en-US" sz="2400" dirty="0">
                <a:latin typeface="Bell MT" panose="02020503060305020303" pitchFamily="18" charset="0"/>
              </a:rPr>
              <a:t>It is a low-code and fast modeling solution.</a:t>
            </a:r>
          </a:p>
          <a:p>
            <a:r>
              <a:rPr lang="en-US" sz="2400" dirty="0">
                <a:latin typeface="Bell MT" panose="02020503060305020303" pitchFamily="18" charset="0"/>
              </a:rPr>
              <a:t>Great for running rapid experimentation and analyzing feature importance.</a:t>
            </a:r>
          </a:p>
          <a:p>
            <a:r>
              <a:rPr lang="en-US" sz="2400" dirty="0">
                <a:latin typeface="Bell MT" panose="02020503060305020303" pitchFamily="18" charset="0"/>
              </a:rPr>
              <a:t>It is a deployment-ready library with reproducible pipeline results.</a:t>
            </a:r>
          </a:p>
          <a:p>
            <a:pPr marL="0" indent="0">
              <a:buNone/>
            </a:pPr>
            <a:endParaRPr lang="en-US" sz="2400" dirty="0"/>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aphicFrame>
        <p:nvGraphicFramePr>
          <p:cNvPr id="10" name="Content Placeholder 3">
            <a:extLst>
              <a:ext uri="{FF2B5EF4-FFF2-40B4-BE49-F238E27FC236}">
                <a16:creationId xmlns:a16="http://schemas.microsoft.com/office/drawing/2014/main" id="{D26A6729-C088-684C-A3DC-5502834EBC90}"/>
              </a:ext>
            </a:extLst>
          </p:cNvPr>
          <p:cNvGraphicFramePr>
            <a:graphicFrameLocks noGrp="1"/>
          </p:cNvGraphicFramePr>
          <p:nvPr>
            <p:ph sz="half" idx="2"/>
            <p:extLst>
              <p:ext uri="{D42A27DB-BD31-4B8C-83A1-F6EECF244321}">
                <p14:modId xmlns:p14="http://schemas.microsoft.com/office/powerpoint/2010/main" val="3007603627"/>
              </p:ext>
            </p:extLst>
          </p:nvPr>
        </p:nvGraphicFramePr>
        <p:xfrm>
          <a:off x="5695950" y="1682061"/>
          <a:ext cx="6105525"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8492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PyCaret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2891497"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Run an end-to-end ML Pipeline for experimentations that can easily be deployed.</a:t>
            </a:r>
          </a:p>
        </p:txBody>
      </p:sp>
      <p:pic>
        <p:nvPicPr>
          <p:cNvPr id="7" name="Picture 6">
            <a:extLst>
              <a:ext uri="{FF2B5EF4-FFF2-40B4-BE49-F238E27FC236}">
                <a16:creationId xmlns:a16="http://schemas.microsoft.com/office/drawing/2014/main" id="{D85E4F42-52BF-BDD5-0D04-8B390D041684}"/>
              </a:ext>
            </a:extLst>
          </p:cNvPr>
          <p:cNvPicPr>
            <a:picLocks noChangeAspect="1"/>
          </p:cNvPicPr>
          <p:nvPr/>
        </p:nvPicPr>
        <p:blipFill>
          <a:blip r:embed="rId2"/>
          <a:stretch>
            <a:fillRect/>
          </a:stretch>
        </p:blipFill>
        <p:spPr>
          <a:xfrm>
            <a:off x="3248881" y="1422630"/>
            <a:ext cx="5694237" cy="34933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5577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Motivation</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332200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PyCaret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2891497"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Run an end-to-end ML Pipeline for experimentations that can easily be deployed.</a:t>
            </a:r>
          </a:p>
        </p:txBody>
      </p:sp>
      <p:sp>
        <p:nvSpPr>
          <p:cNvPr id="4" name="Rectangle: Rounded Corners 3">
            <a:extLst>
              <a:ext uri="{FF2B5EF4-FFF2-40B4-BE49-F238E27FC236}">
                <a16:creationId xmlns:a16="http://schemas.microsoft.com/office/drawing/2014/main" id="{A599FF01-F6EB-C53A-F6C2-8DAF31D4F943}"/>
              </a:ext>
            </a:extLst>
          </p:cNvPr>
          <p:cNvSpPr/>
          <p:nvPr/>
        </p:nvSpPr>
        <p:spPr>
          <a:xfrm>
            <a:off x="3752850"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Regression</a:t>
            </a:r>
          </a:p>
        </p:txBody>
      </p:sp>
      <p:sp>
        <p:nvSpPr>
          <p:cNvPr id="8" name="Rectangle: Rounded Corners 7">
            <a:extLst>
              <a:ext uri="{FF2B5EF4-FFF2-40B4-BE49-F238E27FC236}">
                <a16:creationId xmlns:a16="http://schemas.microsoft.com/office/drawing/2014/main" id="{58E6FCB0-5AF2-B2B2-D974-1323ACB25C17}"/>
              </a:ext>
            </a:extLst>
          </p:cNvPr>
          <p:cNvSpPr/>
          <p:nvPr/>
        </p:nvSpPr>
        <p:spPr>
          <a:xfrm>
            <a:off x="6241016" y="1682061"/>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Clustering</a:t>
            </a:r>
          </a:p>
        </p:txBody>
      </p:sp>
      <p:sp>
        <p:nvSpPr>
          <p:cNvPr id="9" name="Rectangle: Rounded Corners 8">
            <a:extLst>
              <a:ext uri="{FF2B5EF4-FFF2-40B4-BE49-F238E27FC236}">
                <a16:creationId xmlns:a16="http://schemas.microsoft.com/office/drawing/2014/main" id="{27849C0F-E6EF-1857-6240-4BCDCEE9B44E}"/>
              </a:ext>
            </a:extLst>
          </p:cNvPr>
          <p:cNvSpPr/>
          <p:nvPr/>
        </p:nvSpPr>
        <p:spPr>
          <a:xfrm>
            <a:off x="8729182"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NLP</a:t>
            </a:r>
          </a:p>
        </p:txBody>
      </p:sp>
      <p:sp>
        <p:nvSpPr>
          <p:cNvPr id="10" name="Rectangle: Rounded Corners 9">
            <a:extLst>
              <a:ext uri="{FF2B5EF4-FFF2-40B4-BE49-F238E27FC236}">
                <a16:creationId xmlns:a16="http://schemas.microsoft.com/office/drawing/2014/main" id="{7C3A4B61-2608-7040-5148-4D4A72F792D0}"/>
              </a:ext>
            </a:extLst>
          </p:cNvPr>
          <p:cNvSpPr/>
          <p:nvPr/>
        </p:nvSpPr>
        <p:spPr>
          <a:xfrm>
            <a:off x="1264684"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Classification</a:t>
            </a:r>
          </a:p>
        </p:txBody>
      </p:sp>
      <p:sp>
        <p:nvSpPr>
          <p:cNvPr id="11" name="Rectangle: Rounded Corners 10">
            <a:extLst>
              <a:ext uri="{FF2B5EF4-FFF2-40B4-BE49-F238E27FC236}">
                <a16:creationId xmlns:a16="http://schemas.microsoft.com/office/drawing/2014/main" id="{6CD7B486-A0A4-1E53-789C-495B0DAEB509}"/>
              </a:ext>
            </a:extLst>
          </p:cNvPr>
          <p:cNvSpPr/>
          <p:nvPr/>
        </p:nvSpPr>
        <p:spPr>
          <a:xfrm>
            <a:off x="6241016" y="32882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Time Series (Beta)</a:t>
            </a:r>
          </a:p>
        </p:txBody>
      </p:sp>
      <p:sp>
        <p:nvSpPr>
          <p:cNvPr id="14" name="Rectangle: Rounded Corners 13">
            <a:extLst>
              <a:ext uri="{FF2B5EF4-FFF2-40B4-BE49-F238E27FC236}">
                <a16:creationId xmlns:a16="http://schemas.microsoft.com/office/drawing/2014/main" id="{C78A7EF2-6023-D415-42B8-58CF2FA50991}"/>
              </a:ext>
            </a:extLst>
          </p:cNvPr>
          <p:cNvSpPr/>
          <p:nvPr/>
        </p:nvSpPr>
        <p:spPr>
          <a:xfrm>
            <a:off x="3752850" y="32882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Anomaly Detection</a:t>
            </a:r>
          </a:p>
        </p:txBody>
      </p:sp>
    </p:spTree>
    <p:extLst>
      <p:ext uri="{BB962C8B-B14F-4D97-AF65-F5344CB8AC3E}">
        <p14:creationId xmlns:p14="http://schemas.microsoft.com/office/powerpoint/2010/main" val="128964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378893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Questions ?</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4097771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Session - 2</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856258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025019" y="2041442"/>
            <a:ext cx="2924090"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Bell MT" panose="02020503060305020303" pitchFamily="18" charset="0"/>
              </a:rPr>
              <a:t>Deploying ML pipeline and Models</a:t>
            </a:r>
            <a:endParaRPr lang="en-US" sz="3700" kern="1200" dirty="0">
              <a:solidFill>
                <a:schemeClr val="tx1"/>
              </a:solidFill>
              <a:latin typeface="Bell MT" panose="02020503060305020303" pitchFamily="18" charset="0"/>
              <a:ea typeface="+mj-ea"/>
              <a:cs typeface="+mj-cs"/>
            </a:endParaRPr>
          </a:p>
        </p:txBody>
      </p:sp>
      <p:sp>
        <p:nvSpPr>
          <p:cNvPr id="36" name="Rectangle 3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CDFE91C-2B8D-2860-C52C-5A4E3B2EA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79" y="1860463"/>
            <a:ext cx="8108040" cy="2924601"/>
          </a:xfrm>
          <a:prstGeom prst="rect">
            <a:avLst/>
          </a:prstGeom>
        </p:spPr>
      </p:pic>
    </p:spTree>
    <p:extLst>
      <p:ext uri="{BB962C8B-B14F-4D97-AF65-F5344CB8AC3E}">
        <p14:creationId xmlns:p14="http://schemas.microsoft.com/office/powerpoint/2010/main" val="55726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Where is AI used mostly?</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838200" y="1682061"/>
            <a:ext cx="5181600" cy="4351338"/>
          </a:xfrm>
        </p:spPr>
        <p:txBody>
          <a:bodyPr anchor="ctr">
            <a:normAutofit/>
          </a:bodyPr>
          <a:lstStyle/>
          <a:p>
            <a:endParaRPr lang="en-US" sz="2400" dirty="0">
              <a:latin typeface="Bell MT" panose="02020503060305020303" pitchFamily="18" charset="0"/>
            </a:endParaRPr>
          </a:p>
          <a:p>
            <a:r>
              <a:rPr lang="en-US" sz="2400" dirty="0">
                <a:latin typeface="Bell MT" panose="02020503060305020303" pitchFamily="18" charset="0"/>
              </a:rPr>
              <a:t>Utilities/Energy</a:t>
            </a:r>
          </a:p>
          <a:p>
            <a:r>
              <a:rPr lang="en-US" sz="2400" dirty="0">
                <a:latin typeface="Bell MT" panose="02020503060305020303" pitchFamily="18" charset="0"/>
              </a:rPr>
              <a:t>Healthcare &amp; Lifesciences</a:t>
            </a:r>
          </a:p>
          <a:p>
            <a:r>
              <a:rPr lang="en-US" sz="2400" dirty="0">
                <a:latin typeface="Bell MT" panose="02020503060305020303" pitchFamily="18" charset="0"/>
              </a:rPr>
              <a:t>Agriculture &amp; Biosciences</a:t>
            </a:r>
          </a:p>
          <a:p>
            <a:r>
              <a:rPr lang="en-US" sz="2400" dirty="0">
                <a:latin typeface="Bell MT" panose="02020503060305020303" pitchFamily="18" charset="0"/>
              </a:rPr>
              <a:t>Transportation &amp; Logistics</a:t>
            </a:r>
          </a:p>
          <a:p>
            <a:r>
              <a:rPr lang="en-US" sz="2400" dirty="0">
                <a:latin typeface="Bell MT" panose="02020503060305020303" pitchFamily="18" charset="0"/>
              </a:rPr>
              <a:t>etc.</a:t>
            </a:r>
          </a:p>
          <a:p>
            <a:pPr lvl="1"/>
            <a:endParaRPr lang="en-US" dirty="0">
              <a:latin typeface="Bell MT" panose="02020503060305020303" pitchFamily="18" charset="0"/>
            </a:endParaRPr>
          </a:p>
          <a:p>
            <a:pPr lvl="1"/>
            <a:endParaRPr lang="en-US" dirty="0"/>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0" name="Content Placeholder 9">
            <a:extLst>
              <a:ext uri="{FF2B5EF4-FFF2-40B4-BE49-F238E27FC236}">
                <a16:creationId xmlns:a16="http://schemas.microsoft.com/office/drawing/2014/main" id="{04C3018F-4161-6F50-D383-1515277374C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98328" y="1698289"/>
            <a:ext cx="3076820" cy="1730711"/>
          </a:xfrm>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800058D7-9702-241A-C473-175020469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328" y="3429000"/>
            <a:ext cx="3076820" cy="1990703"/>
          </a:xfrm>
          <a:prstGeom prst="rect">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9C2597E1-84D9-D96C-9001-78AA5D909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5147" y="1698290"/>
            <a:ext cx="2664397" cy="1748896"/>
          </a:xfrm>
          <a:prstGeom prst="rect">
            <a:avLst/>
          </a:prstGeom>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5B59D2C5-8FEA-3425-E6F1-085C545F1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148" y="3429000"/>
            <a:ext cx="2636693" cy="199070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14422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What makes a service, Microservice?</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838200" y="1682061"/>
            <a:ext cx="5181600" cy="4351338"/>
          </a:xfrm>
        </p:spPr>
        <p:txBody>
          <a:bodyPr anchor="ctr">
            <a:normAutofit/>
          </a:bodyPr>
          <a:lstStyle/>
          <a:p>
            <a:endParaRPr lang="en-US" sz="2400" dirty="0">
              <a:latin typeface="Bell MT" panose="02020503060305020303" pitchFamily="18" charset="0"/>
            </a:endParaRPr>
          </a:p>
          <a:p>
            <a:r>
              <a:rPr lang="en-US" sz="2400" dirty="0">
                <a:latin typeface="Bell MT" panose="02020503060305020303" pitchFamily="18" charset="0"/>
              </a:rPr>
              <a:t>Small</a:t>
            </a:r>
          </a:p>
          <a:p>
            <a:r>
              <a:rPr lang="en-US" sz="2400" dirty="0">
                <a:latin typeface="Bell MT" panose="02020503060305020303" pitchFamily="18" charset="0"/>
              </a:rPr>
              <a:t>Focused on One Task</a:t>
            </a:r>
          </a:p>
          <a:p>
            <a:r>
              <a:rPr lang="en-US" sz="2400" dirty="0">
                <a:latin typeface="Bell MT" panose="02020503060305020303" pitchFamily="18" charset="0"/>
              </a:rPr>
              <a:t>Aligned with a Bounded Context</a:t>
            </a:r>
          </a:p>
          <a:p>
            <a:r>
              <a:rPr lang="en-US" sz="2400" dirty="0">
                <a:latin typeface="Bell MT" panose="02020503060305020303" pitchFamily="18" charset="0"/>
              </a:rPr>
              <a:t>Autonomous</a:t>
            </a:r>
          </a:p>
          <a:p>
            <a:r>
              <a:rPr lang="en-US" sz="2400" dirty="0">
                <a:latin typeface="Bell MT" panose="02020503060305020303" pitchFamily="18" charset="0"/>
              </a:rPr>
              <a:t>Independently Deployable</a:t>
            </a:r>
          </a:p>
          <a:p>
            <a:r>
              <a:rPr lang="en-US" sz="2400" dirty="0">
                <a:latin typeface="Bell MT" panose="02020503060305020303" pitchFamily="18" charset="0"/>
              </a:rPr>
              <a:t>Loosely-Coupled</a:t>
            </a:r>
          </a:p>
          <a:p>
            <a:pPr marL="457200" lvl="1" indent="0">
              <a:buNone/>
            </a:pPr>
            <a:endParaRPr lang="en-US" dirty="0">
              <a:latin typeface="Bell MT" panose="02020503060305020303" pitchFamily="18" charset="0"/>
            </a:endParaRP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9" name="Content Placeholder 4">
            <a:extLst>
              <a:ext uri="{FF2B5EF4-FFF2-40B4-BE49-F238E27FC236}">
                <a16:creationId xmlns:a16="http://schemas.microsoft.com/office/drawing/2014/main" id="{355F77BE-E72E-75F5-87CF-27E03A83F1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76995"/>
            <a:ext cx="5181600" cy="404859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75049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normAutofit/>
          </a:bodyPr>
          <a:lstStyle/>
          <a:p>
            <a:r>
              <a:rPr lang="en-US" sz="2800" b="1" dirty="0" err="1">
                <a:latin typeface="Bell MT" panose="02020503060305020303" pitchFamily="18" charset="0"/>
              </a:rPr>
              <a:t>RE</a:t>
            </a:r>
            <a:r>
              <a:rPr lang="en-US" sz="2800" dirty="0" err="1">
                <a:latin typeface="Bell MT" panose="02020503060305020303" pitchFamily="18" charset="0"/>
              </a:rPr>
              <a:t>presentational</a:t>
            </a:r>
            <a:r>
              <a:rPr lang="en-US" sz="2800" dirty="0">
                <a:latin typeface="Bell MT" panose="02020503060305020303" pitchFamily="18" charset="0"/>
              </a:rPr>
              <a:t> </a:t>
            </a:r>
            <a:r>
              <a:rPr lang="en-US" sz="2800" b="1" dirty="0">
                <a:latin typeface="Bell MT" panose="02020503060305020303" pitchFamily="18" charset="0"/>
              </a:rPr>
              <a:t>S</a:t>
            </a:r>
            <a:r>
              <a:rPr lang="en-US" sz="2800" dirty="0">
                <a:latin typeface="Bell MT" panose="02020503060305020303" pitchFamily="18" charset="0"/>
              </a:rPr>
              <a:t>tate </a:t>
            </a:r>
            <a:r>
              <a:rPr lang="en-US" sz="2800" b="1" dirty="0">
                <a:latin typeface="Bell MT" panose="02020503060305020303" pitchFamily="18" charset="0"/>
              </a:rPr>
              <a:t>T</a:t>
            </a:r>
            <a:r>
              <a:rPr lang="en-US" sz="2800" dirty="0">
                <a:latin typeface="Bell MT" panose="02020503060305020303" pitchFamily="18" charset="0"/>
              </a:rPr>
              <a:t>ransfer – </a:t>
            </a:r>
            <a:r>
              <a:rPr lang="en-US" sz="2800" b="1" dirty="0">
                <a:latin typeface="Bell MT" panose="02020503060305020303" pitchFamily="18" charset="0"/>
              </a:rPr>
              <a:t>A</a:t>
            </a:r>
            <a:r>
              <a:rPr lang="en-US" sz="2800" dirty="0">
                <a:latin typeface="Bell MT" panose="02020503060305020303" pitchFamily="18" charset="0"/>
              </a:rPr>
              <a:t>pplication </a:t>
            </a:r>
            <a:r>
              <a:rPr lang="en-US" sz="2800" b="1" dirty="0">
                <a:latin typeface="Bell MT" panose="02020503060305020303" pitchFamily="18" charset="0"/>
              </a:rPr>
              <a:t>P</a:t>
            </a:r>
            <a:r>
              <a:rPr lang="en-US" sz="2800" dirty="0">
                <a:latin typeface="Bell MT" panose="02020503060305020303" pitchFamily="18" charset="0"/>
              </a:rPr>
              <a:t>rogramming </a:t>
            </a:r>
            <a:r>
              <a:rPr lang="en-US" sz="2800" b="1" dirty="0">
                <a:latin typeface="Bell MT" panose="02020503060305020303" pitchFamily="18" charset="0"/>
              </a:rPr>
              <a:t>I</a:t>
            </a:r>
            <a:r>
              <a:rPr lang="en-US" sz="2800" dirty="0">
                <a:latin typeface="Bell MT" panose="02020503060305020303" pitchFamily="18" charset="0"/>
              </a:rPr>
              <a:t>nterface</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49A984A-803B-0129-7A12-7414B834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68" y="1472908"/>
            <a:ext cx="10742761" cy="408224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61289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9817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025019" y="2041442"/>
            <a:ext cx="3031514"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Bell MT" panose="02020503060305020303" pitchFamily="18" charset="0"/>
              </a:rPr>
              <a:t>Containerization using Docker</a:t>
            </a:r>
            <a:endParaRPr lang="en-US" sz="3700" kern="1200" dirty="0">
              <a:solidFill>
                <a:schemeClr val="tx1"/>
              </a:solidFill>
              <a:latin typeface="Bell MT" panose="02020503060305020303" pitchFamily="18" charset="0"/>
              <a:ea typeface="+mj-ea"/>
              <a:cs typeface="+mj-cs"/>
            </a:endParaRPr>
          </a:p>
        </p:txBody>
      </p:sp>
      <p:sp>
        <p:nvSpPr>
          <p:cNvPr id="36" name="Rectangle 3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C30D11B-B64E-7979-284B-23E9496A2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33" y="1069181"/>
            <a:ext cx="4301067" cy="4301067"/>
          </a:xfrm>
          <a:prstGeom prst="rect">
            <a:avLst/>
          </a:prstGeom>
        </p:spPr>
      </p:pic>
    </p:spTree>
    <p:extLst>
      <p:ext uri="{BB962C8B-B14F-4D97-AF65-F5344CB8AC3E}">
        <p14:creationId xmlns:p14="http://schemas.microsoft.com/office/powerpoint/2010/main" val="34609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858688" y="509587"/>
            <a:ext cx="8345337" cy="925782"/>
          </a:xfrm>
        </p:spPr>
        <p:txBody>
          <a:bodyPr>
            <a:noAutofit/>
          </a:bodyPr>
          <a:lstStyle/>
          <a:p>
            <a:pPr algn="ctr"/>
            <a:r>
              <a:rPr lang="en-US" sz="6000" b="1" dirty="0">
                <a:solidFill>
                  <a:schemeClr val="bg1"/>
                </a:solidFill>
                <a:latin typeface="Bell MT" panose="02020503060305020303" pitchFamily="18" charset="0"/>
              </a:rPr>
              <a:t>Our Philosophy</a:t>
            </a:r>
            <a:endParaRPr lang="en-US" b="1" dirty="0">
              <a:solidFill>
                <a:schemeClr val="bg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0E6719B7-AB6C-ED8E-1264-3F3C06446308}"/>
              </a:ext>
            </a:extLst>
          </p:cNvPr>
          <p:cNvSpPr>
            <a:spLocks noGrp="1"/>
          </p:cNvSpPr>
          <p:nvPr>
            <p:ph idx="1"/>
          </p:nvPr>
        </p:nvSpPr>
        <p:spPr>
          <a:xfrm>
            <a:off x="838200" y="1997075"/>
            <a:ext cx="10515600" cy="4351338"/>
          </a:xfrm>
        </p:spPr>
        <p:txBody>
          <a:bodyPr>
            <a:normAutofit/>
          </a:bodyPr>
          <a:lstStyle/>
          <a:p>
            <a:pPr marL="0" indent="0">
              <a:buNone/>
            </a:pPr>
            <a:r>
              <a:rPr lang="en-US" sz="3200" dirty="0">
                <a:solidFill>
                  <a:schemeClr val="bg1"/>
                </a:solidFill>
                <a:latin typeface="Bell MT" panose="02020503060305020303" pitchFamily="18" charset="0"/>
              </a:rPr>
              <a:t>“I would rather have questions that can't be answered than answers that can't be questioned.” </a:t>
            </a:r>
            <a:br>
              <a:rPr lang="en-US" sz="3200" dirty="0">
                <a:solidFill>
                  <a:schemeClr val="bg1"/>
                </a:solidFill>
                <a:latin typeface="Bell MT" panose="02020503060305020303" pitchFamily="18" charset="0"/>
              </a:rPr>
            </a:br>
            <a:r>
              <a:rPr lang="en-US" sz="3200" dirty="0">
                <a:solidFill>
                  <a:schemeClr val="bg1"/>
                </a:solidFill>
                <a:latin typeface="Bell MT" panose="02020503060305020303" pitchFamily="18" charset="0"/>
              </a:rPr>
              <a:t>― Richard Feynman </a:t>
            </a:r>
          </a:p>
        </p:txBody>
      </p:sp>
    </p:spTree>
    <p:extLst>
      <p:ext uri="{BB962C8B-B14F-4D97-AF65-F5344CB8AC3E}">
        <p14:creationId xmlns:p14="http://schemas.microsoft.com/office/powerpoint/2010/main" val="26584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A Problem in the 60’s !</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3297058" y="5466922"/>
            <a:ext cx="5011572" cy="461665"/>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One IP to rule them all !</a:t>
            </a:r>
          </a:p>
        </p:txBody>
      </p:sp>
      <p:pic>
        <p:nvPicPr>
          <p:cNvPr id="7" name="Picture 6">
            <a:extLst>
              <a:ext uri="{FF2B5EF4-FFF2-40B4-BE49-F238E27FC236}">
                <a16:creationId xmlns:a16="http://schemas.microsoft.com/office/drawing/2014/main" id="{F8CF881A-7CED-1688-1406-7FB37A261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503" y="2091923"/>
            <a:ext cx="3646443" cy="2738884"/>
          </a:xfrm>
          <a:prstGeom prst="rect">
            <a:avLst/>
          </a:prstGeom>
        </p:spPr>
      </p:pic>
      <p:pic>
        <p:nvPicPr>
          <p:cNvPr id="10" name="Picture 9">
            <a:extLst>
              <a:ext uri="{FF2B5EF4-FFF2-40B4-BE49-F238E27FC236}">
                <a16:creationId xmlns:a16="http://schemas.microsoft.com/office/drawing/2014/main" id="{1D1AAB46-2433-1E7E-3986-A7FB13C4C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44" y="1703193"/>
            <a:ext cx="5479476" cy="308220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768175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Benefits of a Virtual Machine (VM)</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838200" y="1682061"/>
            <a:ext cx="5181600" cy="4351338"/>
          </a:xfrm>
        </p:spPr>
        <p:txBody>
          <a:bodyPr anchor="ctr">
            <a:normAutofit/>
          </a:bodyPr>
          <a:lstStyle/>
          <a:p>
            <a:pPr marL="0" indent="0">
              <a:buNone/>
            </a:pPr>
            <a:endParaRPr lang="en-US" sz="2400" dirty="0">
              <a:latin typeface="Bell MT" panose="02020503060305020303" pitchFamily="18" charset="0"/>
            </a:endParaRPr>
          </a:p>
          <a:p>
            <a:r>
              <a:rPr lang="en-US" sz="2400" dirty="0">
                <a:latin typeface="Bell MT" panose="02020503060305020303" pitchFamily="18" charset="0"/>
              </a:rPr>
              <a:t>Cost Savings (Energy + Hardware)</a:t>
            </a:r>
          </a:p>
          <a:p>
            <a:r>
              <a:rPr lang="en-US" sz="2400" dirty="0">
                <a:latin typeface="Bell MT" panose="02020503060305020303" pitchFamily="18" charset="0"/>
              </a:rPr>
              <a:t>Easy provisioning</a:t>
            </a:r>
          </a:p>
          <a:p>
            <a:r>
              <a:rPr lang="en-US" sz="2400" dirty="0">
                <a:latin typeface="Bell MT" panose="02020503060305020303" pitchFamily="18" charset="0"/>
              </a:rPr>
              <a:t>Easy Disaster Recovery</a:t>
            </a:r>
          </a:p>
          <a:p>
            <a:r>
              <a:rPr lang="en-US" sz="2400" dirty="0">
                <a:latin typeface="Bell MT" panose="02020503060305020303" pitchFamily="18" charset="0"/>
              </a:rPr>
              <a:t>Smaller Foot Print</a:t>
            </a:r>
          </a:p>
          <a:p>
            <a:r>
              <a:rPr lang="en-US" sz="2400" dirty="0">
                <a:latin typeface="Bell MT" panose="02020503060305020303" pitchFamily="18" charset="0"/>
              </a:rPr>
              <a:t>Run multiple OS</a:t>
            </a:r>
            <a:endParaRPr lang="en-US" dirty="0">
              <a:latin typeface="Bell MT" panose="02020503060305020303" pitchFamily="18" charset="0"/>
            </a:endParaRP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4" name="Content Placeholder 13">
            <a:extLst>
              <a:ext uri="{FF2B5EF4-FFF2-40B4-BE49-F238E27FC236}">
                <a16:creationId xmlns:a16="http://schemas.microsoft.com/office/drawing/2014/main" id="{6D6D863D-414C-B6BB-A45D-2250E99157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54083" y="2139208"/>
            <a:ext cx="5965309" cy="3437043"/>
          </a:xfrm>
          <a:ln>
            <a:solidFill>
              <a:schemeClr val="accent4"/>
            </a:solidFill>
          </a:ln>
        </p:spPr>
      </p:pic>
    </p:spTree>
    <p:extLst>
      <p:ext uri="{BB962C8B-B14F-4D97-AF65-F5344CB8AC3E}">
        <p14:creationId xmlns:p14="http://schemas.microsoft.com/office/powerpoint/2010/main" val="1970868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10A2695-5089-DB19-6C56-1EABF434E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830" y="318828"/>
            <a:ext cx="4505570" cy="6245874"/>
          </a:xfrm>
          <a:prstGeom prst="rect">
            <a:avLst/>
          </a:prstGeom>
        </p:spPr>
      </p:pic>
    </p:spTree>
    <p:extLst>
      <p:ext uri="{BB962C8B-B14F-4D97-AF65-F5344CB8AC3E}">
        <p14:creationId xmlns:p14="http://schemas.microsoft.com/office/powerpoint/2010/main" val="3508246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VM vs Docker … is this a zero-sum game?</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41A6C37-DB41-7CA1-CC49-19516B0AC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5" y="1650461"/>
            <a:ext cx="9658350" cy="4086225"/>
          </a:xfrm>
          <a:prstGeom prst="rect">
            <a:avLst/>
          </a:prstGeom>
        </p:spPr>
      </p:pic>
    </p:spTree>
    <p:extLst>
      <p:ext uri="{BB962C8B-B14F-4D97-AF65-F5344CB8AC3E}">
        <p14:creationId xmlns:p14="http://schemas.microsoft.com/office/powerpoint/2010/main" val="81980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033115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Thanks !</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348402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Session - 1</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86297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025019" y="2041442"/>
            <a:ext cx="2924090"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0" i="0" u="none" strike="noStrike" kern="1200" dirty="0">
                <a:solidFill>
                  <a:schemeClr val="tx1"/>
                </a:solidFill>
                <a:effectLst/>
                <a:latin typeface="Bell MT" panose="02020503060305020303" pitchFamily="18" charset="0"/>
                <a:ea typeface="+mj-ea"/>
                <a:cs typeface="+mj-cs"/>
              </a:rPr>
              <a:t>Setting up the Code Editor</a:t>
            </a:r>
            <a:endParaRPr lang="en-US" sz="3700" kern="1200" dirty="0">
              <a:solidFill>
                <a:schemeClr val="tx1"/>
              </a:solidFill>
              <a:latin typeface="Bell MT" panose="02020503060305020303" pitchFamily="18" charset="0"/>
              <a:ea typeface="+mj-ea"/>
              <a:cs typeface="+mj-cs"/>
            </a:endParaRPr>
          </a:p>
        </p:txBody>
      </p:sp>
      <p:sp>
        <p:nvSpPr>
          <p:cNvPr id="36" name="Rectangle 3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58EBA15-C20B-C829-7A3E-995DA894E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914" y="1959217"/>
            <a:ext cx="5199954" cy="2599977"/>
          </a:xfrm>
          <a:prstGeom prst="rect">
            <a:avLst/>
          </a:prstGeom>
        </p:spPr>
      </p:pic>
      <p:sp>
        <p:nvSpPr>
          <p:cNvPr id="40" name="Rectangle 3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243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b="0" i="0" u="none" strike="noStrike" dirty="0">
                <a:solidFill>
                  <a:srgbClr val="000000"/>
                </a:solidFill>
                <a:effectLst/>
                <a:latin typeface="Bell MT" panose="02020503060305020303" pitchFamily="18" charset="0"/>
              </a:rPr>
              <a:t>Downloading VS Code</a:t>
            </a:r>
            <a:endParaRPr lang="en-US" sz="3600" dirty="0">
              <a:latin typeface="Bell MT" panose="02020503060305020303" pitchFamily="18" charset="0"/>
            </a:endParaRPr>
          </a:p>
        </p:txBody>
      </p:sp>
      <p:sp>
        <p:nvSpPr>
          <p:cNvPr id="7" name="Text Placeholder 6">
            <a:extLst>
              <a:ext uri="{FF2B5EF4-FFF2-40B4-BE49-F238E27FC236}">
                <a16:creationId xmlns:a16="http://schemas.microsoft.com/office/drawing/2014/main" id="{301BCEAF-1CF5-3285-C099-CDB7718DE7E8}"/>
              </a:ext>
            </a:extLst>
          </p:cNvPr>
          <p:cNvSpPr>
            <a:spLocks noGrp="1"/>
          </p:cNvSpPr>
          <p:nvPr>
            <p:ph type="body" idx="1"/>
          </p:nvPr>
        </p:nvSpPr>
        <p:spPr>
          <a:xfrm>
            <a:off x="1217292" y="1486840"/>
            <a:ext cx="10512424" cy="407696"/>
          </a:xfrm>
        </p:spPr>
        <p:txBody>
          <a:bodyPr>
            <a:normAutofit/>
          </a:bodyPr>
          <a:lstStyle/>
          <a:p>
            <a:r>
              <a:rPr lang="en-US" sz="2000" b="0" i="0" u="none" strike="noStrike" dirty="0">
                <a:solidFill>
                  <a:srgbClr val="000000"/>
                </a:solidFill>
                <a:effectLst/>
                <a:latin typeface="Bell MT" panose="02020503060305020303" pitchFamily="18" charset="0"/>
              </a:rPr>
              <a:t>VS Code is a free code editor that can be downloaded from </a:t>
            </a:r>
            <a:r>
              <a:rPr lang="en-US" sz="2000" b="1" i="0" u="none" strike="noStrike" dirty="0">
                <a:solidFill>
                  <a:srgbClr val="000000"/>
                </a:solidFill>
                <a:effectLst/>
                <a:latin typeface="Bell MT" panose="02020503060305020303" pitchFamily="18" charset="0"/>
              </a:rPr>
              <a:t>https://code.visualstudio.com/</a:t>
            </a:r>
            <a:endParaRPr lang="en-US" sz="2000" dirty="0">
              <a:latin typeface="Bell MT" panose="02020503060305020303" pitchFamily="18" charset="0"/>
            </a:endParaRPr>
          </a:p>
        </p:txBody>
      </p:sp>
      <p:sp>
        <p:nvSpPr>
          <p:cNvPr id="8" name="Content Placeholder 7">
            <a:extLst>
              <a:ext uri="{FF2B5EF4-FFF2-40B4-BE49-F238E27FC236}">
                <a16:creationId xmlns:a16="http://schemas.microsoft.com/office/drawing/2014/main" id="{67824662-09EF-1039-7405-2E0835A7B8C9}"/>
              </a:ext>
            </a:extLst>
          </p:cNvPr>
          <p:cNvSpPr>
            <a:spLocks noGrp="1"/>
          </p:cNvSpPr>
          <p:nvPr>
            <p:ph sz="half" idx="2"/>
          </p:nvPr>
        </p:nvSpPr>
        <p:spPr/>
        <p:txBody>
          <a:bodyPr anchor="ctr"/>
          <a:lstStyle/>
          <a:p>
            <a:pPr marL="0" indent="0">
              <a:buNone/>
            </a:pPr>
            <a:r>
              <a:rPr lang="en-US" sz="2400" b="1" i="0" u="none" strike="noStrike" dirty="0">
                <a:solidFill>
                  <a:srgbClr val="000000"/>
                </a:solidFill>
                <a:effectLst/>
                <a:latin typeface="Bell MT" panose="02020503060305020303" pitchFamily="18" charset="0"/>
              </a:rPr>
              <a:t>Benefits:</a:t>
            </a:r>
          </a:p>
          <a:p>
            <a:pPr lvl="1"/>
            <a:r>
              <a:rPr lang="en-US" sz="1800" b="0" i="0" u="none" strike="noStrike" dirty="0">
                <a:solidFill>
                  <a:srgbClr val="000000"/>
                </a:solidFill>
                <a:effectLst/>
                <a:latin typeface="Bell MT" panose="02020503060305020303" pitchFamily="18" charset="0"/>
              </a:rPr>
              <a:t>Lightweight.</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Has an extensive library of extensions.</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Highly Customizable.</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Comes with version control integration options. </a:t>
            </a:r>
            <a:endParaRPr lang="en-US" sz="1800" dirty="0">
              <a:latin typeface="Bell MT" panose="02020503060305020303" pitchFamily="18" charset="0"/>
            </a:endParaRPr>
          </a:p>
          <a:p>
            <a:endParaRPr lang="en-US" dirty="0"/>
          </a:p>
        </p:txBody>
      </p:sp>
      <p:pic>
        <p:nvPicPr>
          <p:cNvPr id="12" name="Content Placeholder 11">
            <a:extLst>
              <a:ext uri="{FF2B5EF4-FFF2-40B4-BE49-F238E27FC236}">
                <a16:creationId xmlns:a16="http://schemas.microsoft.com/office/drawing/2014/main" id="{B8A70EE6-08A0-3B79-A8CE-2484EE71B629}"/>
              </a:ext>
            </a:extLst>
          </p:cNvPr>
          <p:cNvPicPr>
            <a:picLocks noGrp="1" noChangeAspect="1"/>
          </p:cNvPicPr>
          <p:nvPr>
            <p:ph sz="quarter" idx="4"/>
          </p:nvPr>
        </p:nvPicPr>
        <p:blipFill>
          <a:blip r:embed="rId2"/>
          <a:stretch>
            <a:fillRect/>
          </a:stretch>
        </p:blipFill>
        <p:spPr>
          <a:xfrm>
            <a:off x="5733762" y="2269575"/>
            <a:ext cx="5696238" cy="3602135"/>
          </a:xfrm>
          <a:effectLst>
            <a:outerShdw blurRad="50800" dist="38100" dir="5400000" algn="t" rotWithShape="0">
              <a:prstClr val="black">
                <a:alpha val="40000"/>
              </a:prstClr>
            </a:outerShdw>
          </a:effectLst>
        </p:spPr>
      </p:pic>
      <p:sp>
        <p:nvSpPr>
          <p:cNvPr id="5" name="Rectangle 4">
            <a:extLst>
              <a:ext uri="{FF2B5EF4-FFF2-40B4-BE49-F238E27FC236}">
                <a16:creationId xmlns:a16="http://schemas.microsoft.com/office/drawing/2014/main" id="{51467BD9-B985-51DD-1F49-DB619BAA43B2}"/>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490B51A-9D6B-C38B-C3F6-6FF09685773E}"/>
              </a:ext>
            </a:extLst>
          </p:cNvPr>
          <p:cNvSpPr/>
          <p:nvPr/>
        </p:nvSpPr>
        <p:spPr>
          <a:xfrm>
            <a:off x="0" y="-22528"/>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21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Installing Python Extensions</a:t>
            </a:r>
          </a:p>
        </p:txBody>
      </p:sp>
      <p:pic>
        <p:nvPicPr>
          <p:cNvPr id="14" name="Content Placeholder 13">
            <a:extLst>
              <a:ext uri="{FF2B5EF4-FFF2-40B4-BE49-F238E27FC236}">
                <a16:creationId xmlns:a16="http://schemas.microsoft.com/office/drawing/2014/main" id="{95F78A25-0F3E-8C12-D479-08C63B2A21F8}"/>
              </a:ext>
            </a:extLst>
          </p:cNvPr>
          <p:cNvPicPr>
            <a:picLocks noGrp="1" noChangeAspect="1"/>
          </p:cNvPicPr>
          <p:nvPr>
            <p:ph idx="1"/>
          </p:nvPr>
        </p:nvPicPr>
        <p:blipFill>
          <a:blip r:embed="rId2"/>
          <a:stretch>
            <a:fillRect/>
          </a:stretch>
        </p:blipFill>
        <p:spPr>
          <a:xfrm>
            <a:off x="2758689" y="1690688"/>
            <a:ext cx="6204840" cy="4351338"/>
          </a:xfr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DC5D2CB-60FF-760D-413B-2EC390F6A124}"/>
              </a:ext>
            </a:extLst>
          </p:cNvPr>
          <p:cNvSpPr/>
          <p:nvPr/>
        </p:nvSpPr>
        <p:spPr>
          <a:xfrm>
            <a:off x="2936146" y="2823305"/>
            <a:ext cx="1551964" cy="385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9737B2A9-3894-6206-287A-3B927E7C87B3}"/>
              </a:ext>
            </a:extLst>
          </p:cNvPr>
          <p:cNvSpPr/>
          <p:nvPr/>
        </p:nvSpPr>
        <p:spPr>
          <a:xfrm>
            <a:off x="5085126" y="4510890"/>
            <a:ext cx="3689757" cy="1531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a:extLst>
              <a:ext uri="{FF2B5EF4-FFF2-40B4-BE49-F238E27FC236}">
                <a16:creationId xmlns:a16="http://schemas.microsoft.com/office/drawing/2014/main" id="{ABE2A477-F235-5F16-00F4-1C2D41691D5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A1E075F6-2DFB-EFA8-AE78-7CD192C9AE04}"/>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574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4320F96-4FAD-6ECF-417A-CF06DCE0F4C3}"/>
              </a:ext>
            </a:extLst>
          </p:cNvPr>
          <p:cNvPicPr>
            <a:picLocks noGrp="1" noChangeAspect="1"/>
          </p:cNvPicPr>
          <p:nvPr>
            <p:ph idx="1"/>
          </p:nvPr>
        </p:nvPicPr>
        <p:blipFill>
          <a:blip r:embed="rId2"/>
          <a:stretch>
            <a:fillRect/>
          </a:stretch>
        </p:blipFill>
        <p:spPr>
          <a:xfrm>
            <a:off x="2756328" y="1690688"/>
            <a:ext cx="6226338" cy="4351338"/>
          </a:xfrm>
        </p:spPr>
      </p:pic>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Installing Jupyter Extensions</a:t>
            </a:r>
          </a:p>
        </p:txBody>
      </p:sp>
      <p:sp>
        <p:nvSpPr>
          <p:cNvPr id="9" name="Rectangle 8">
            <a:extLst>
              <a:ext uri="{FF2B5EF4-FFF2-40B4-BE49-F238E27FC236}">
                <a16:creationId xmlns:a16="http://schemas.microsoft.com/office/drawing/2014/main" id="{BDC5D2CB-60FF-760D-413B-2EC390F6A124}"/>
              </a:ext>
            </a:extLst>
          </p:cNvPr>
          <p:cNvSpPr/>
          <p:nvPr/>
        </p:nvSpPr>
        <p:spPr>
          <a:xfrm>
            <a:off x="2936146" y="2202792"/>
            <a:ext cx="1551964" cy="385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9737B2A9-3894-6206-287A-3B927E7C87B3}"/>
              </a:ext>
            </a:extLst>
          </p:cNvPr>
          <p:cNvSpPr/>
          <p:nvPr/>
        </p:nvSpPr>
        <p:spPr>
          <a:xfrm>
            <a:off x="5135460" y="3100789"/>
            <a:ext cx="3689757" cy="1118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a:extLst>
              <a:ext uri="{FF2B5EF4-FFF2-40B4-BE49-F238E27FC236}">
                <a16:creationId xmlns:a16="http://schemas.microsoft.com/office/drawing/2014/main" id="{19810E9E-536E-0AF9-A591-1EC1092361D2}"/>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563D524-4F59-D403-74E1-113C7A9D56F1}"/>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5111578"/>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8e53449-d6b0-478e-9a67-8213070c5149" xsi:nil="true"/>
    <lcf76f155ced4ddcb4097134ff3c332f xmlns="4fabeb22-f4ac-4bad-b153-4d3126959e0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0977231610B848A5088CFF3E4BB173" ma:contentTypeVersion="7" ma:contentTypeDescription="Create a new document." ma:contentTypeScope="" ma:versionID="055d906a9fc198e5ebf29d24f81e92d1">
  <xsd:schema xmlns:xsd="http://www.w3.org/2001/XMLSchema" xmlns:xs="http://www.w3.org/2001/XMLSchema" xmlns:p="http://schemas.microsoft.com/office/2006/metadata/properties" xmlns:ns2="4fabeb22-f4ac-4bad-b153-4d3126959e04" xmlns:ns3="18e53449-d6b0-478e-9a67-8213070c5149" targetNamespace="http://schemas.microsoft.com/office/2006/metadata/properties" ma:root="true" ma:fieldsID="bbb8091031ab23ec744b4c76d31241eb" ns2:_="" ns3:_="">
    <xsd:import namespace="4fabeb22-f4ac-4bad-b153-4d3126959e04"/>
    <xsd:import namespace="18e53449-d6b0-478e-9a67-8213070c514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abeb22-f4ac-4bad-b153-4d3126959e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f2ad453-8039-454d-9924-af5dabe89ca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e53449-d6b0-478e-9a67-8213070c514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8026c1f-a3a9-4f44-9272-ac673039f4eb}" ma:internalName="TaxCatchAll" ma:showField="CatchAllData" ma:web="18e53449-d6b0-478e-9a67-8213070c51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4A1282-1A8F-496C-908E-AB2B3B9E2437}">
  <ds:schemaRefs>
    <ds:schemaRef ds:uri="4fabeb22-f4ac-4bad-b153-4d3126959e04"/>
    <ds:schemaRef ds:uri="http://schemas.microsoft.com/office/2006/metadata/properties"/>
    <ds:schemaRef ds:uri="http://purl.org/dc/elements/1.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18e53449-d6b0-478e-9a67-8213070c5149"/>
  </ds:schemaRefs>
</ds:datastoreItem>
</file>

<file path=customXml/itemProps2.xml><?xml version="1.0" encoding="utf-8"?>
<ds:datastoreItem xmlns:ds="http://schemas.openxmlformats.org/officeDocument/2006/customXml" ds:itemID="{9CFC799F-28BB-4404-B93C-81DF0EC1B711}">
  <ds:schemaRefs>
    <ds:schemaRef ds:uri="http://schemas.microsoft.com/sharepoint/v3/contenttype/forms"/>
  </ds:schemaRefs>
</ds:datastoreItem>
</file>

<file path=customXml/itemProps3.xml><?xml version="1.0" encoding="utf-8"?>
<ds:datastoreItem xmlns:ds="http://schemas.openxmlformats.org/officeDocument/2006/customXml" ds:itemID="{B3E85094-BA86-43DD-9AD1-6A79BD802D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abeb22-f4ac-4bad-b153-4d3126959e04"/>
    <ds:schemaRef ds:uri="18e53449-d6b0-478e-9a67-8213070c5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5064</TotalTime>
  <Words>691</Words>
  <Application>Microsoft Office PowerPoint</Application>
  <PresentationFormat>Widescreen</PresentationFormat>
  <Paragraphs>112</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Barlow</vt:lpstr>
      <vt:lpstr>Bell MT</vt:lpstr>
      <vt:lpstr>Calibri</vt:lpstr>
      <vt:lpstr>Calibri Light</vt:lpstr>
      <vt:lpstr>Office Theme</vt:lpstr>
      <vt:lpstr>Advanced Python Workshop</vt:lpstr>
      <vt:lpstr>Workshop Outline</vt:lpstr>
      <vt:lpstr>Motivation</vt:lpstr>
      <vt:lpstr>Our Philosophy</vt:lpstr>
      <vt:lpstr>Session - 1</vt:lpstr>
      <vt:lpstr>PowerPoint Presentation</vt:lpstr>
      <vt:lpstr>Downloading VS Code</vt:lpstr>
      <vt:lpstr>Installing Python Extensions</vt:lpstr>
      <vt:lpstr>Installing Jupyter Extensions</vt:lpstr>
      <vt:lpstr>Jupyter notebooks in VS Code.</vt:lpstr>
      <vt:lpstr>PowerPoint Presentation</vt:lpstr>
      <vt:lpstr>What is Dtale?</vt:lpstr>
      <vt:lpstr>Why use Dtale?</vt:lpstr>
      <vt:lpstr>Things you can do with Dtale.</vt:lpstr>
      <vt:lpstr>Things you can do with Dtale.</vt:lpstr>
      <vt:lpstr>Things you can do with Dtale.</vt:lpstr>
      <vt:lpstr>Demo</vt:lpstr>
      <vt:lpstr>PowerPoint Presentation</vt:lpstr>
      <vt:lpstr>What is Streamlit?</vt:lpstr>
      <vt:lpstr>Why use Streamlit?</vt:lpstr>
      <vt:lpstr>Things you can do with Streamlit</vt:lpstr>
      <vt:lpstr>Things you can do with Streamlit</vt:lpstr>
      <vt:lpstr>Things you can do with Streamlit</vt:lpstr>
      <vt:lpstr>Things you can do with Streamlit</vt:lpstr>
      <vt:lpstr>Demo</vt:lpstr>
      <vt:lpstr>PowerPoint Presentation</vt:lpstr>
      <vt:lpstr>What is PyCaret?</vt:lpstr>
      <vt:lpstr>Why use PyCaret?</vt:lpstr>
      <vt:lpstr>Things you can do with PyCaret</vt:lpstr>
      <vt:lpstr>Things you can do with PyCaret</vt:lpstr>
      <vt:lpstr>Demo</vt:lpstr>
      <vt:lpstr>Questions ?</vt:lpstr>
      <vt:lpstr>Session - 2</vt:lpstr>
      <vt:lpstr>PowerPoint Presentation</vt:lpstr>
      <vt:lpstr>Where is AI used mostly?</vt:lpstr>
      <vt:lpstr>What makes a service, Microservice?</vt:lpstr>
      <vt:lpstr>REpresentational State Transfer – Application Programming Interface</vt:lpstr>
      <vt:lpstr>Demo</vt:lpstr>
      <vt:lpstr>PowerPoint Presentation</vt:lpstr>
      <vt:lpstr>A Problem in the 60’s !</vt:lpstr>
      <vt:lpstr>Benefits of a Virtual Machine (VM)</vt:lpstr>
      <vt:lpstr>PowerPoint Presentation</vt:lpstr>
      <vt:lpstr>VM vs Docker … is this a zero-sum game?</vt:lpstr>
      <vt:lpstr>Demo</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Python Workshop</dc:title>
  <dc:creator>Ahsan Goheer</dc:creator>
  <cp:lastModifiedBy>Ali Abdul Waheed</cp:lastModifiedBy>
  <cp:revision>50</cp:revision>
  <dcterms:created xsi:type="dcterms:W3CDTF">2022-10-24T10:08:13Z</dcterms:created>
  <dcterms:modified xsi:type="dcterms:W3CDTF">2022-11-02T14:51:58Z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0x010100B30977231610B848A5088CFF3E4BB173</vt:lpwstr>
  </property>
</Properties>
</file>